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6"/>
  </p:notesMasterIdLst>
  <p:sldIdLst>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1"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F587D8-694D-4910-A0B0-BFE40589C198}">
          <p14:sldIdLst>
            <p14:sldId id="260"/>
            <p14:sldId id="261"/>
            <p14:sldId id="262"/>
            <p14:sldId id="264"/>
            <p14:sldId id="265"/>
            <p14:sldId id="266"/>
            <p14:sldId id="267"/>
            <p14:sldId id="268"/>
            <p14:sldId id="269"/>
            <p14:sldId id="270"/>
            <p14:sldId id="271"/>
            <p14:sldId id="272"/>
            <p14:sldId id="273"/>
            <p14:sldId id="274"/>
            <p14:sldId id="275"/>
            <p14:sldId id="276"/>
            <p14:sldId id="277"/>
            <p14:sldId id="278"/>
            <p14:sldId id="279"/>
            <p14:sldId id="281"/>
            <p14:sldId id="28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rshini Vadladi" initials="VV" lastIdx="3" clrIdx="0">
    <p:extLst>
      <p:ext uri="{19B8F6BF-5375-455C-9EA6-DF929625EA0E}">
        <p15:presenceInfo xmlns:p15="http://schemas.microsoft.com/office/powerpoint/2012/main" userId="Varshini Vadla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34" autoAdjust="0"/>
  </p:normalViewPr>
  <p:slideViewPr>
    <p:cSldViewPr snapToGrid="0">
      <p:cViewPr varScale="1">
        <p:scale>
          <a:sx n="81" d="100"/>
          <a:sy n="81" d="100"/>
        </p:scale>
        <p:origin x="48" y="115"/>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5099A-87A1-43CB-94B1-30C336A1984C}" type="doc">
      <dgm:prSet loTypeId="urn:microsoft.com/office/officeart/2011/layout/RadialPictureList" loCatId="picture" qsTypeId="urn:microsoft.com/office/officeart/2005/8/quickstyle/simple5" qsCatId="simple" csTypeId="urn:microsoft.com/office/officeart/2005/8/colors/accent1_2" csCatId="accent1" phldr="1"/>
      <dgm:spPr/>
      <dgm:t>
        <a:bodyPr/>
        <a:lstStyle/>
        <a:p>
          <a:endParaRPr lang="en-IN"/>
        </a:p>
      </dgm:t>
    </dgm:pt>
    <dgm:pt modelId="{12EE6C97-0997-45C4-B745-EE0453F52789}">
      <dgm:prSet phldrT="[Text]"/>
      <dgm:spPr>
        <a:blipFill rotWithShape="0">
          <a:blip xmlns:r="http://schemas.openxmlformats.org/officeDocument/2006/relationships" r:embed="rId1"/>
          <a:tile tx="0" ty="0" sx="100000" sy="100000" flip="none" algn="tl"/>
        </a:blipFill>
      </dgm:spPr>
      <dgm:t>
        <a:bodyPr/>
        <a:lstStyle/>
        <a:p>
          <a:r>
            <a:rPr lang="en-IN" dirty="0"/>
            <a:t>Rank </a:t>
          </a:r>
        </a:p>
      </dgm:t>
    </dgm:pt>
    <dgm:pt modelId="{A48E5EB5-D6AF-4895-B0B3-4292C04BF1A5}" type="parTrans" cxnId="{46442D06-A83E-45E8-84D4-8B7159D3A6D5}">
      <dgm:prSet/>
      <dgm:spPr/>
      <dgm:t>
        <a:bodyPr/>
        <a:lstStyle/>
        <a:p>
          <a:endParaRPr lang="en-IN"/>
        </a:p>
      </dgm:t>
    </dgm:pt>
    <dgm:pt modelId="{5017726E-9BF4-44D5-802E-BC1B58E2B066}" type="sibTrans" cxnId="{46442D06-A83E-45E8-84D4-8B7159D3A6D5}">
      <dgm:prSet/>
      <dgm:spPr/>
      <dgm:t>
        <a:bodyPr/>
        <a:lstStyle/>
        <a:p>
          <a:endParaRPr lang="en-IN"/>
        </a:p>
      </dgm:t>
    </dgm:pt>
    <dgm:pt modelId="{3A5768B8-2A08-4AC9-8820-16EDF9EF27DD}">
      <dgm:prSet phldrT="[Text]"/>
      <dgm:spPr/>
      <dgm:t>
        <a:bodyPr/>
        <a:lstStyle/>
        <a:p>
          <a:r>
            <a:rPr lang="en-IN" dirty="0"/>
            <a:t>Today’s Download</a:t>
          </a:r>
        </a:p>
      </dgm:t>
    </dgm:pt>
    <dgm:pt modelId="{3854B2B1-6D92-49E8-8143-C3E324C6A9B9}" type="parTrans" cxnId="{F441E97B-2FFD-43ED-ACC5-046F20C966C6}">
      <dgm:prSet/>
      <dgm:spPr/>
      <dgm:t>
        <a:bodyPr/>
        <a:lstStyle/>
        <a:p>
          <a:endParaRPr lang="en-IN"/>
        </a:p>
      </dgm:t>
    </dgm:pt>
    <dgm:pt modelId="{679F27A4-352E-4CD4-BFC9-CFC1793C54A3}" type="sibTrans" cxnId="{F441E97B-2FFD-43ED-ACC5-046F20C966C6}">
      <dgm:prSet/>
      <dgm:spPr/>
      <dgm:t>
        <a:bodyPr/>
        <a:lstStyle/>
        <a:p>
          <a:endParaRPr lang="en-IN"/>
        </a:p>
      </dgm:t>
    </dgm:pt>
    <dgm:pt modelId="{C0703222-2DB8-40F5-8286-C806CCA77E6D}">
      <dgm:prSet phldrT="[Text]"/>
      <dgm:spPr/>
      <dgm:t>
        <a:bodyPr/>
        <a:lstStyle/>
        <a:p>
          <a:r>
            <a:rPr lang="en-IN" dirty="0"/>
            <a:t>Yesterday’s Download </a:t>
          </a:r>
        </a:p>
      </dgm:t>
    </dgm:pt>
    <dgm:pt modelId="{C436CF5D-35D2-43BF-A87F-827400C53DED}" type="parTrans" cxnId="{055935A3-11A3-4C5F-ADAF-160E7D55661C}">
      <dgm:prSet/>
      <dgm:spPr/>
      <dgm:t>
        <a:bodyPr/>
        <a:lstStyle/>
        <a:p>
          <a:endParaRPr lang="en-IN"/>
        </a:p>
      </dgm:t>
    </dgm:pt>
    <dgm:pt modelId="{5C5454D0-B063-4AED-954E-FFE3EA3730B3}" type="sibTrans" cxnId="{055935A3-11A3-4C5F-ADAF-160E7D55661C}">
      <dgm:prSet/>
      <dgm:spPr/>
      <dgm:t>
        <a:bodyPr/>
        <a:lstStyle/>
        <a:p>
          <a:endParaRPr lang="en-IN"/>
        </a:p>
      </dgm:t>
    </dgm:pt>
    <dgm:pt modelId="{E998F625-2368-463F-B84B-BCD0A14BB4FA}">
      <dgm:prSet phldrT="[Text]"/>
      <dgm:spPr/>
      <dgm:t>
        <a:bodyPr/>
        <a:lstStyle/>
        <a:p>
          <a:r>
            <a:rPr lang="en-IN" dirty="0"/>
            <a:t>Download’s from 2 days</a:t>
          </a:r>
        </a:p>
      </dgm:t>
    </dgm:pt>
    <dgm:pt modelId="{AE7D6D94-B3D5-4988-B375-906FE8318465}" type="parTrans" cxnId="{95020E6E-28F0-4D6C-9E43-92C596302AEF}">
      <dgm:prSet/>
      <dgm:spPr/>
      <dgm:t>
        <a:bodyPr/>
        <a:lstStyle/>
        <a:p>
          <a:endParaRPr lang="en-IN"/>
        </a:p>
      </dgm:t>
    </dgm:pt>
    <dgm:pt modelId="{B7C9FC9F-8EDD-41C4-8E81-363D9E538D3D}" type="sibTrans" cxnId="{95020E6E-28F0-4D6C-9E43-92C596302AEF}">
      <dgm:prSet/>
      <dgm:spPr/>
      <dgm:t>
        <a:bodyPr/>
        <a:lstStyle/>
        <a:p>
          <a:endParaRPr lang="en-IN"/>
        </a:p>
      </dgm:t>
    </dgm:pt>
    <dgm:pt modelId="{C0616084-853B-4364-9F92-E7F75157A7D3}">
      <dgm:prSet phldrT="[Text]"/>
      <dgm:spPr/>
      <dgm:t>
        <a:bodyPr/>
        <a:lstStyle/>
        <a:p>
          <a:r>
            <a:rPr lang="en-IN" dirty="0"/>
            <a:t>Recent Activity</a:t>
          </a:r>
        </a:p>
      </dgm:t>
    </dgm:pt>
    <dgm:pt modelId="{7913B3F6-F394-4365-BA53-B59C23D369C4}" type="parTrans" cxnId="{1A6B1BED-0830-4F10-9865-C6345EB8F1D7}">
      <dgm:prSet/>
      <dgm:spPr/>
      <dgm:t>
        <a:bodyPr/>
        <a:lstStyle/>
        <a:p>
          <a:endParaRPr lang="en-IN"/>
        </a:p>
      </dgm:t>
    </dgm:pt>
    <dgm:pt modelId="{46E91D24-4F8D-44E3-9577-343825BEE55A}" type="sibTrans" cxnId="{1A6B1BED-0830-4F10-9865-C6345EB8F1D7}">
      <dgm:prSet/>
      <dgm:spPr/>
      <dgm:t>
        <a:bodyPr/>
        <a:lstStyle/>
        <a:p>
          <a:endParaRPr lang="en-IN"/>
        </a:p>
      </dgm:t>
    </dgm:pt>
    <dgm:pt modelId="{B6CEDD73-F1F4-44C5-8557-6A8140B45DF1}" type="pres">
      <dgm:prSet presAssocID="{2DE5099A-87A1-43CB-94B1-30C336A1984C}" presName="Name0" presStyleCnt="0">
        <dgm:presLayoutVars>
          <dgm:chMax val="1"/>
          <dgm:chPref val="1"/>
          <dgm:dir/>
          <dgm:resizeHandles/>
        </dgm:presLayoutVars>
      </dgm:prSet>
      <dgm:spPr/>
    </dgm:pt>
    <dgm:pt modelId="{B7384D3C-6320-4EB6-9B39-39C10519680F}" type="pres">
      <dgm:prSet presAssocID="{12EE6C97-0997-45C4-B745-EE0453F52789}" presName="Parent" presStyleLbl="node1" presStyleIdx="0" presStyleCnt="2" custScaleX="44652" custScaleY="39789">
        <dgm:presLayoutVars>
          <dgm:chMax val="4"/>
          <dgm:chPref val="3"/>
        </dgm:presLayoutVars>
      </dgm:prSet>
      <dgm:spPr/>
    </dgm:pt>
    <dgm:pt modelId="{8499EDD6-AE7B-42CB-995B-0AC2D1E1FF08}" type="pres">
      <dgm:prSet presAssocID="{3A5768B8-2A08-4AC9-8820-16EDF9EF27DD}" presName="Accent" presStyleLbl="node1" presStyleIdx="1" presStyleCnt="2" custScaleX="49579" custScaleY="41424" custLinFactNeighborX="-253" custLinFactNeighborY="1"/>
      <dgm:spPr/>
    </dgm:pt>
    <dgm:pt modelId="{EA5CE1C7-1CF6-449F-B8FD-DE09AEB4FF78}" type="pres">
      <dgm:prSet presAssocID="{3A5768B8-2A08-4AC9-8820-16EDF9EF27DD}" presName="Image1" presStyleLbl="fgImgPlace1" presStyleIdx="0" presStyleCnt="4" custScaleX="44992" custScaleY="49607" custLinFactNeighborX="-29392" custLinFactNeighborY="60569"/>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l="-3000" r="-3000"/>
          </a:stretch>
        </a:blipFill>
      </dgm:spPr>
      <dgm:extLst>
        <a:ext uri="{E40237B7-FDA0-4F09-8148-C483321AD2D9}">
          <dgm14:cNvPr xmlns:dgm14="http://schemas.microsoft.com/office/drawing/2010/diagram" id="0" name="" descr="Internet"/>
        </a:ext>
      </dgm:extLst>
    </dgm:pt>
    <dgm:pt modelId="{948D9610-4CB9-45E4-8F65-221FF49F0187}" type="pres">
      <dgm:prSet presAssocID="{3A5768B8-2A08-4AC9-8820-16EDF9EF27DD}" presName="Child1" presStyleLbl="revTx" presStyleIdx="0" presStyleCnt="4" custScaleX="87233" custScaleY="26691" custLinFactNeighborX="-52564" custLinFactNeighborY="60301">
        <dgm:presLayoutVars>
          <dgm:chMax val="0"/>
          <dgm:chPref val="0"/>
          <dgm:bulletEnabled val="1"/>
        </dgm:presLayoutVars>
      </dgm:prSet>
      <dgm:spPr/>
    </dgm:pt>
    <dgm:pt modelId="{8EA8C5D5-EAE0-43AD-9845-BE55E8798411}" type="pres">
      <dgm:prSet presAssocID="{C0703222-2DB8-40F5-8286-C806CCA77E6D}" presName="Image2" presStyleCnt="0"/>
      <dgm:spPr/>
    </dgm:pt>
    <dgm:pt modelId="{BEB663AB-78C4-42D5-8804-86D400CCA9A1}" type="pres">
      <dgm:prSet presAssocID="{C0703222-2DB8-40F5-8286-C806CCA77E6D}" presName="Image" presStyleLbl="fgImgPlace1" presStyleIdx="1" presStyleCnt="4" custScaleX="55289" custScaleY="55447" custLinFactNeighborX="-48882" custLinFactNeighborY="40390"/>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Internet"/>
        </a:ext>
      </dgm:extLst>
    </dgm:pt>
    <dgm:pt modelId="{61656DAC-7CFA-4DCC-A8F8-15A85F277428}" type="pres">
      <dgm:prSet presAssocID="{C0703222-2DB8-40F5-8286-C806CCA77E6D}" presName="Child2" presStyleLbl="revTx" presStyleIdx="1" presStyleCnt="4" custScaleX="114254" custScaleY="24474" custLinFactNeighborX="-51393" custLinFactNeighborY="39448">
        <dgm:presLayoutVars>
          <dgm:chMax val="0"/>
          <dgm:chPref val="0"/>
          <dgm:bulletEnabled val="1"/>
        </dgm:presLayoutVars>
      </dgm:prSet>
      <dgm:spPr/>
    </dgm:pt>
    <dgm:pt modelId="{BDF2E85F-257C-4FE9-8510-CA5EFDC7BD76}" type="pres">
      <dgm:prSet presAssocID="{E998F625-2368-463F-B84B-BCD0A14BB4FA}" presName="Image3" presStyleCnt="0"/>
      <dgm:spPr/>
    </dgm:pt>
    <dgm:pt modelId="{B272ED29-12EB-4EF0-9256-F4933E9D8F11}" type="pres">
      <dgm:prSet presAssocID="{E998F625-2368-463F-B84B-BCD0A14BB4FA}" presName="Image" presStyleLbl="fgImgPlace1" presStyleIdx="2" presStyleCnt="4" custScaleX="52609" custScaleY="47443" custLinFactNeighborX="-48499" custLinFactNeighborY="-17590"/>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Internet"/>
        </a:ext>
      </dgm:extLst>
    </dgm:pt>
    <dgm:pt modelId="{9CCF4CAB-B110-4A20-880F-7186BE11D64F}" type="pres">
      <dgm:prSet presAssocID="{E998F625-2368-463F-B84B-BCD0A14BB4FA}" presName="Child3" presStyleLbl="revTx" presStyleIdx="2" presStyleCnt="4" custScaleX="149061" custScaleY="23206" custLinFactNeighborX="-32686" custLinFactNeighborY="-20294">
        <dgm:presLayoutVars>
          <dgm:chMax val="0"/>
          <dgm:chPref val="0"/>
          <dgm:bulletEnabled val="1"/>
        </dgm:presLayoutVars>
      </dgm:prSet>
      <dgm:spPr/>
    </dgm:pt>
    <dgm:pt modelId="{C598E29C-B30F-422F-B321-927CE354D932}" type="pres">
      <dgm:prSet presAssocID="{C0616084-853B-4364-9F92-E7F75157A7D3}" presName="Image4" presStyleCnt="0"/>
      <dgm:spPr/>
    </dgm:pt>
    <dgm:pt modelId="{BC1E6F66-0E9B-4681-B50D-968556D7BD6F}" type="pres">
      <dgm:prSet presAssocID="{C0616084-853B-4364-9F92-E7F75157A7D3}" presName="Image" presStyleLbl="fgImgPlace1" presStyleIdx="3" presStyleCnt="4" custScaleX="58593" custScaleY="63416" custLinFactNeighborX="-48209" custLinFactNeighborY="-5424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Internet"/>
        </a:ext>
      </dgm:extLst>
    </dgm:pt>
    <dgm:pt modelId="{95060B32-0EE2-4457-9939-9950879B9221}" type="pres">
      <dgm:prSet presAssocID="{C0616084-853B-4364-9F92-E7F75157A7D3}" presName="Child4" presStyleLbl="revTx" presStyleIdx="3" presStyleCnt="4" custScaleX="106373" custScaleY="23897" custLinFactNeighborX="-51207" custLinFactNeighborY="-56039">
        <dgm:presLayoutVars>
          <dgm:chMax val="0"/>
          <dgm:chPref val="0"/>
          <dgm:bulletEnabled val="1"/>
        </dgm:presLayoutVars>
      </dgm:prSet>
      <dgm:spPr/>
    </dgm:pt>
  </dgm:ptLst>
  <dgm:cxnLst>
    <dgm:cxn modelId="{46442D06-A83E-45E8-84D4-8B7159D3A6D5}" srcId="{2DE5099A-87A1-43CB-94B1-30C336A1984C}" destId="{12EE6C97-0997-45C4-B745-EE0453F52789}" srcOrd="0" destOrd="0" parTransId="{A48E5EB5-D6AF-4895-B0B3-4292C04BF1A5}" sibTransId="{5017726E-9BF4-44D5-802E-BC1B58E2B066}"/>
    <dgm:cxn modelId="{95020E6E-28F0-4D6C-9E43-92C596302AEF}" srcId="{12EE6C97-0997-45C4-B745-EE0453F52789}" destId="{E998F625-2368-463F-B84B-BCD0A14BB4FA}" srcOrd="2" destOrd="0" parTransId="{AE7D6D94-B3D5-4988-B375-906FE8318465}" sibTransId="{B7C9FC9F-8EDD-41C4-8E81-363D9E538D3D}"/>
    <dgm:cxn modelId="{C0CCC971-66FE-44CD-924D-2741445377A3}" type="presOf" srcId="{3A5768B8-2A08-4AC9-8820-16EDF9EF27DD}" destId="{948D9610-4CB9-45E4-8F65-221FF49F0187}" srcOrd="0" destOrd="0" presId="urn:microsoft.com/office/officeart/2011/layout/RadialPictureList"/>
    <dgm:cxn modelId="{F441E97B-2FFD-43ED-ACC5-046F20C966C6}" srcId="{12EE6C97-0997-45C4-B745-EE0453F52789}" destId="{3A5768B8-2A08-4AC9-8820-16EDF9EF27DD}" srcOrd="0" destOrd="0" parTransId="{3854B2B1-6D92-49E8-8143-C3E324C6A9B9}" sibTransId="{679F27A4-352E-4CD4-BFC9-CFC1793C54A3}"/>
    <dgm:cxn modelId="{6742F97B-B513-48FA-8632-C42BBDEDDDD9}" type="presOf" srcId="{12EE6C97-0997-45C4-B745-EE0453F52789}" destId="{B7384D3C-6320-4EB6-9B39-39C10519680F}" srcOrd="0" destOrd="0" presId="urn:microsoft.com/office/officeart/2011/layout/RadialPictureList"/>
    <dgm:cxn modelId="{3A5CF2A0-A91D-48F6-B81A-E9E6DE93C6AC}" type="presOf" srcId="{C0616084-853B-4364-9F92-E7F75157A7D3}" destId="{95060B32-0EE2-4457-9939-9950879B9221}" srcOrd="0" destOrd="0" presId="urn:microsoft.com/office/officeart/2011/layout/RadialPictureList"/>
    <dgm:cxn modelId="{055935A3-11A3-4C5F-ADAF-160E7D55661C}" srcId="{12EE6C97-0997-45C4-B745-EE0453F52789}" destId="{C0703222-2DB8-40F5-8286-C806CCA77E6D}" srcOrd="1" destOrd="0" parTransId="{C436CF5D-35D2-43BF-A87F-827400C53DED}" sibTransId="{5C5454D0-B063-4AED-954E-FFE3EA3730B3}"/>
    <dgm:cxn modelId="{AE28A9BF-2B0A-42B5-AE82-93F6724783B4}" type="presOf" srcId="{2DE5099A-87A1-43CB-94B1-30C336A1984C}" destId="{B6CEDD73-F1F4-44C5-8557-6A8140B45DF1}" srcOrd="0" destOrd="0" presId="urn:microsoft.com/office/officeart/2011/layout/RadialPictureList"/>
    <dgm:cxn modelId="{90A039C4-C56B-47CD-BF3C-917FE3B5F2C8}" type="presOf" srcId="{E998F625-2368-463F-B84B-BCD0A14BB4FA}" destId="{9CCF4CAB-B110-4A20-880F-7186BE11D64F}" srcOrd="0" destOrd="0" presId="urn:microsoft.com/office/officeart/2011/layout/RadialPictureList"/>
    <dgm:cxn modelId="{872725E5-358A-4CE4-AF28-3BE082A6D087}" type="presOf" srcId="{C0703222-2DB8-40F5-8286-C806CCA77E6D}" destId="{61656DAC-7CFA-4DCC-A8F8-15A85F277428}" srcOrd="0" destOrd="0" presId="urn:microsoft.com/office/officeart/2011/layout/RadialPictureList"/>
    <dgm:cxn modelId="{1A6B1BED-0830-4F10-9865-C6345EB8F1D7}" srcId="{12EE6C97-0997-45C4-B745-EE0453F52789}" destId="{C0616084-853B-4364-9F92-E7F75157A7D3}" srcOrd="3" destOrd="0" parTransId="{7913B3F6-F394-4365-BA53-B59C23D369C4}" sibTransId="{46E91D24-4F8D-44E3-9577-343825BEE55A}"/>
    <dgm:cxn modelId="{74525C81-561A-420A-A01B-AD438543D11A}" type="presParOf" srcId="{B6CEDD73-F1F4-44C5-8557-6A8140B45DF1}" destId="{B7384D3C-6320-4EB6-9B39-39C10519680F}" srcOrd="0" destOrd="0" presId="urn:microsoft.com/office/officeart/2011/layout/RadialPictureList"/>
    <dgm:cxn modelId="{BE47504B-9E12-4DAD-ABEB-6EA175836FFA}" type="presParOf" srcId="{B6CEDD73-F1F4-44C5-8557-6A8140B45DF1}" destId="{8499EDD6-AE7B-42CB-995B-0AC2D1E1FF08}" srcOrd="1" destOrd="0" presId="urn:microsoft.com/office/officeart/2011/layout/RadialPictureList"/>
    <dgm:cxn modelId="{5ABF3F28-D3D7-4E8F-A17D-859BE0ABC8BA}" type="presParOf" srcId="{B6CEDD73-F1F4-44C5-8557-6A8140B45DF1}" destId="{EA5CE1C7-1CF6-449F-B8FD-DE09AEB4FF78}" srcOrd="2" destOrd="0" presId="urn:microsoft.com/office/officeart/2011/layout/RadialPictureList"/>
    <dgm:cxn modelId="{02E09A60-DBC1-44CD-9056-D78049AFE93F}" type="presParOf" srcId="{B6CEDD73-F1F4-44C5-8557-6A8140B45DF1}" destId="{948D9610-4CB9-45E4-8F65-221FF49F0187}" srcOrd="3" destOrd="0" presId="urn:microsoft.com/office/officeart/2011/layout/RadialPictureList"/>
    <dgm:cxn modelId="{E85E3ACC-0326-4493-8153-4C599BAB80FF}" type="presParOf" srcId="{B6CEDD73-F1F4-44C5-8557-6A8140B45DF1}" destId="{8EA8C5D5-EAE0-43AD-9845-BE55E8798411}" srcOrd="4" destOrd="0" presId="urn:microsoft.com/office/officeart/2011/layout/RadialPictureList"/>
    <dgm:cxn modelId="{20928F39-C227-44A2-AC50-0E7B0EFE6C5A}" type="presParOf" srcId="{8EA8C5D5-EAE0-43AD-9845-BE55E8798411}" destId="{BEB663AB-78C4-42D5-8804-86D400CCA9A1}" srcOrd="0" destOrd="0" presId="urn:microsoft.com/office/officeart/2011/layout/RadialPictureList"/>
    <dgm:cxn modelId="{5474FA6C-AC65-43B0-BEE4-211771C067A5}" type="presParOf" srcId="{B6CEDD73-F1F4-44C5-8557-6A8140B45DF1}" destId="{61656DAC-7CFA-4DCC-A8F8-15A85F277428}" srcOrd="5" destOrd="0" presId="urn:microsoft.com/office/officeart/2011/layout/RadialPictureList"/>
    <dgm:cxn modelId="{BD854417-A52F-4481-8D02-705ADDFA4ED3}" type="presParOf" srcId="{B6CEDD73-F1F4-44C5-8557-6A8140B45DF1}" destId="{BDF2E85F-257C-4FE9-8510-CA5EFDC7BD76}" srcOrd="6" destOrd="0" presId="urn:microsoft.com/office/officeart/2011/layout/RadialPictureList"/>
    <dgm:cxn modelId="{14F1E32B-A0AE-4FF6-8C53-3DB9767E0BB3}" type="presParOf" srcId="{BDF2E85F-257C-4FE9-8510-CA5EFDC7BD76}" destId="{B272ED29-12EB-4EF0-9256-F4933E9D8F11}" srcOrd="0" destOrd="0" presId="urn:microsoft.com/office/officeart/2011/layout/RadialPictureList"/>
    <dgm:cxn modelId="{AF60BAE5-90DB-4149-99C0-A139D318755C}" type="presParOf" srcId="{B6CEDD73-F1F4-44C5-8557-6A8140B45DF1}" destId="{9CCF4CAB-B110-4A20-880F-7186BE11D64F}" srcOrd="7" destOrd="0" presId="urn:microsoft.com/office/officeart/2011/layout/RadialPictureList"/>
    <dgm:cxn modelId="{C7847629-BB4F-4022-96AC-FCC37206E566}" type="presParOf" srcId="{B6CEDD73-F1F4-44C5-8557-6A8140B45DF1}" destId="{C598E29C-B30F-422F-B321-927CE354D932}" srcOrd="8" destOrd="0" presId="urn:microsoft.com/office/officeart/2011/layout/RadialPictureList"/>
    <dgm:cxn modelId="{61358D79-50C9-425F-A6B1-CC572808BA00}" type="presParOf" srcId="{C598E29C-B30F-422F-B321-927CE354D932}" destId="{BC1E6F66-0E9B-4681-B50D-968556D7BD6F}" srcOrd="0" destOrd="0" presId="urn:microsoft.com/office/officeart/2011/layout/RadialPictureList"/>
    <dgm:cxn modelId="{67016B3E-C36B-4C96-98C6-CFB593A842ED}" type="presParOf" srcId="{B6CEDD73-F1F4-44C5-8557-6A8140B45DF1}" destId="{95060B32-0EE2-4457-9939-9950879B9221}" srcOrd="9" destOrd="0" presId="urn:microsoft.com/office/officeart/2011/layout/RadialPictureList"/>
  </dgm:cxnLst>
  <dgm:bg>
    <a:effectLst>
      <a:glow rad="393700">
        <a:schemeClr val="accent1">
          <a:alpha val="46000"/>
        </a:schemeClr>
      </a:glo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84D3C-6320-4EB6-9B39-39C10519680F}">
      <dsp:nvSpPr>
        <dsp:cNvPr id="0" name=""/>
        <dsp:cNvSpPr/>
      </dsp:nvSpPr>
      <dsp:spPr>
        <a:xfrm>
          <a:off x="3425567" y="1765902"/>
          <a:ext cx="856107" cy="762801"/>
        </a:xfrm>
        <a:prstGeom prst="ellipse">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dirty="0"/>
            <a:t>Rank </a:t>
          </a:r>
        </a:p>
      </dsp:txBody>
      <dsp:txXfrm>
        <a:off x="3550941" y="1877612"/>
        <a:ext cx="605359" cy="539381"/>
      </dsp:txXfrm>
    </dsp:sp>
    <dsp:sp modelId="{8499EDD6-AE7B-42CB-995B-0AC2D1E1FF08}">
      <dsp:nvSpPr>
        <dsp:cNvPr id="0" name=""/>
        <dsp:cNvSpPr/>
      </dsp:nvSpPr>
      <dsp:spPr>
        <a:xfrm>
          <a:off x="2870958" y="1302497"/>
          <a:ext cx="1915935" cy="1668668"/>
        </a:xfrm>
        <a:prstGeom prst="blockArc">
          <a:avLst>
            <a:gd name="adj1" fmla="val 16509444"/>
            <a:gd name="adj2" fmla="val 5088054"/>
            <a:gd name="adj3" fmla="val 524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A5CE1C7-1CF6-449F-B8FD-DE09AEB4FF78}">
      <dsp:nvSpPr>
        <dsp:cNvPr id="0" name=""/>
        <dsp:cNvSpPr/>
      </dsp:nvSpPr>
      <dsp:spPr>
        <a:xfrm>
          <a:off x="4279490" y="845443"/>
          <a:ext cx="462211" cy="509515"/>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l="-3000" r="-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48D9610-4CB9-45E4-8F65-221FF49F0187}">
      <dsp:nvSpPr>
        <dsp:cNvPr id="0" name=""/>
        <dsp:cNvSpPr/>
      </dsp:nvSpPr>
      <dsp:spPr>
        <a:xfrm>
          <a:off x="4769376" y="941666"/>
          <a:ext cx="1199628" cy="265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10000"/>
            </a:spcAft>
            <a:buNone/>
          </a:pPr>
          <a:r>
            <a:rPr lang="en-IN" sz="1200" kern="1200" dirty="0"/>
            <a:t>Today’s Download</a:t>
          </a:r>
        </a:p>
      </dsp:txBody>
      <dsp:txXfrm>
        <a:off x="4769376" y="941666"/>
        <a:ext cx="1199628" cy="265376"/>
      </dsp:txXfrm>
    </dsp:sp>
    <dsp:sp modelId="{BEB663AB-78C4-42D5-8804-86D400CCA9A1}">
      <dsp:nvSpPr>
        <dsp:cNvPr id="0" name=""/>
        <dsp:cNvSpPr/>
      </dsp:nvSpPr>
      <dsp:spPr>
        <a:xfrm>
          <a:off x="4785183" y="1564779"/>
          <a:ext cx="567994" cy="569498"/>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1656DAC-7CFA-4DCC-A8F8-15A85F277428}">
      <dsp:nvSpPr>
        <dsp:cNvPr id="0" name=""/>
        <dsp:cNvSpPr/>
      </dsp:nvSpPr>
      <dsp:spPr>
        <a:xfrm>
          <a:off x="5355677" y="1706760"/>
          <a:ext cx="1571221" cy="243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10000"/>
            </a:spcAft>
            <a:buNone/>
          </a:pPr>
          <a:r>
            <a:rPr lang="en-IN" sz="1200" kern="1200" dirty="0"/>
            <a:t>Yesterday’s Download </a:t>
          </a:r>
        </a:p>
      </dsp:txBody>
      <dsp:txXfrm>
        <a:off x="5355677" y="1706760"/>
        <a:ext cx="1571221" cy="243333"/>
      </dsp:txXfrm>
    </dsp:sp>
    <dsp:sp modelId="{B272ED29-12EB-4EF0-9256-F4933E9D8F11}">
      <dsp:nvSpPr>
        <dsp:cNvPr id="0" name=""/>
        <dsp:cNvSpPr/>
      </dsp:nvSpPr>
      <dsp:spPr>
        <a:xfrm>
          <a:off x="4798943" y="2416779"/>
          <a:ext cx="540462" cy="487289"/>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CCF4CAB-B110-4A20-880F-7186BE11D64F}">
      <dsp:nvSpPr>
        <dsp:cNvPr id="0" name=""/>
        <dsp:cNvSpPr/>
      </dsp:nvSpPr>
      <dsp:spPr>
        <a:xfrm>
          <a:off x="5373603" y="2524173"/>
          <a:ext cx="2049887" cy="230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10000"/>
            </a:spcAft>
            <a:buNone/>
          </a:pPr>
          <a:r>
            <a:rPr lang="en-IN" sz="1200" kern="1200" dirty="0"/>
            <a:t>Download’s from 2 days</a:t>
          </a:r>
        </a:p>
      </dsp:txBody>
      <dsp:txXfrm>
        <a:off x="5373603" y="2524173"/>
        <a:ext cx="2049887" cy="230726"/>
      </dsp:txXfrm>
    </dsp:sp>
    <dsp:sp modelId="{BC1E6F66-0E9B-4681-B50D-968556D7BD6F}">
      <dsp:nvSpPr>
        <dsp:cNvPr id="0" name=""/>
        <dsp:cNvSpPr/>
      </dsp:nvSpPr>
      <dsp:spPr>
        <a:xfrm>
          <a:off x="4016317" y="2948118"/>
          <a:ext cx="601937" cy="651348"/>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5060B32-0EE2-4457-9939-9950879B9221}">
      <dsp:nvSpPr>
        <dsp:cNvPr id="0" name=""/>
        <dsp:cNvSpPr/>
      </dsp:nvSpPr>
      <dsp:spPr>
        <a:xfrm>
          <a:off x="4656431" y="3159596"/>
          <a:ext cx="1462842" cy="237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10000"/>
            </a:spcAft>
            <a:buNone/>
          </a:pPr>
          <a:r>
            <a:rPr lang="en-IN" sz="1200" kern="1200" dirty="0"/>
            <a:t>Recent Activity</a:t>
          </a:r>
        </a:p>
      </dsp:txBody>
      <dsp:txXfrm>
        <a:off x="4656431" y="3159596"/>
        <a:ext cx="1462842" cy="237597"/>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8A437-91FB-4FB3-8FC2-9F674E6A454F}" type="datetimeFigureOut">
              <a:rPr lang="en-US" smtClean="0"/>
              <a:t>7/30/2020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37A20-946F-4FE9-9157-769BA906E7B5}" type="slidenum">
              <a:rPr lang="en-US" smtClean="0"/>
              <a:t>‹#›</a:t>
            </a:fld>
            <a:endParaRPr lang="en-US" dirty="0"/>
          </a:p>
        </p:txBody>
      </p:sp>
    </p:spTree>
    <p:extLst>
      <p:ext uri="{BB962C8B-B14F-4D97-AF65-F5344CB8AC3E}">
        <p14:creationId xmlns:p14="http://schemas.microsoft.com/office/powerpoint/2010/main" val="186062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9745A9D-2034-43A0-8CC4-56A06FE630E6}" type="datetime1">
              <a:rPr lang="en-US" smtClean="0"/>
              <a:t>7/30/2020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9CFF6F-0C74-4A13-B58B-0388B11F7BDF}" type="datetime1">
              <a:rPr lang="en-US" smtClean="0"/>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F47B6B-C82D-452C-9AF5-AE113117096C}" type="datetime1">
              <a:rPr lang="en-US" smtClean="0"/>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4BADD5-4D46-4D60-8999-54D1907EC62B}" type="datetime1">
              <a:rPr lang="en-US" smtClean="0"/>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A8AF52-A35B-49D6-9AAE-59CF99BF4750}" type="datetime1">
              <a:rPr lang="en-US" smtClean="0"/>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1FB979-2F5C-40FA-A13F-B6A00A8AA685}" type="datetime1">
              <a:rPr lang="en-US" smtClean="0"/>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DA4F0F-ADD7-41EA-8DC2-2E2A3502B34E}" type="datetime1">
              <a:rPr lang="en-US" smtClean="0"/>
              <a:t>7/30/2020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0CAA22-1073-4951-A48E-333A90A082F4}" type="datetime1">
              <a:rPr lang="en-US" smtClean="0"/>
              <a:t>7/30/2020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411681-0DF0-4920-8B35-57C3BE1FE277}" type="datetime1">
              <a:rPr lang="en-US" smtClean="0"/>
              <a:t>7/30/2020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8602C64-F8A6-4C16-A190-2317293DBE5C}" type="datetime1">
              <a:rPr lang="en-US" smtClean="0"/>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90C348E-FFE0-4E6D-ADF6-D74F6D9755A2}" type="datetime1">
              <a:rPr lang="en-US" smtClean="0"/>
              <a:t>7/30/2020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EF20994C-E75A-463D-B1FB-9A4B00C17887}" type="datetime1">
              <a:rPr lang="en-US" smtClean="0"/>
              <a:t>7/30/2020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heconversation.com/google-wants-more-mobile-friendly-websites-in-its-mobile-searches-40457" TargetMode="External"/><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hyperlink" Target="https://creativecommons.org/licenses/by-nd/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heconversation.com/google-wants-more-mobile-friendly-websites-in-its-mobile-searches-40457" TargetMode="External"/><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theconversation.com/google-wants-more-mobile-friendly-websites-in-its-mobile-searches-40457" TargetMode="External"/><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hyperlink" Target="https://creativecommons.org/licenses/by-nd/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heconversation.com/google-wants-more-mobile-friendly-websites-in-its-mobile-searches-40457" TargetMode="External"/><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hyperlink" Target="https://creativecommons.org/licenses/by-nd/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heconversation.com/google-wants-more-mobile-friendly-websites-in-its-mobile-searches-40457" TargetMode="External"/><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hyperlink" Target="https://creativecommons.org/licenses/by-nd/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theconversation.com/google-wants-more-mobile-friendly-websites-in-its-mobile-searches-40457" TargetMode="External"/><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hyperlink" Target="https://creativecommons.org/licenses/by-nd/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heconversation.com/google-wants-more-mobile-friendly-websites-in-its-mobile-searches-40457" TargetMode="External"/><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hyperlink" Target="https://creativecommons.org/licenses/by-nd/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theconversation.com/google-wants-more-mobile-friendly-websites-in-its-mobile-searches-40457" TargetMode="External"/><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hyperlink" Target="https://creativecommons.org/licenses/by-nd/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jojofeelings.wordpress.com/2011/12/14/turning-2/"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fr/arbre-app-structure-r%C3%A9seaux-426264/" TargetMode="External"/><Relationship Id="rId2" Type="http://schemas.openxmlformats.org/officeDocument/2006/relationships/image" Target="../media/image6.jpg"/><Relationship Id="rId1" Type="http://schemas.openxmlformats.org/officeDocument/2006/relationships/slideLayout" Target="../slideLayouts/slideLayout8.xml"/><Relationship Id="rId6" Type="http://schemas.openxmlformats.org/officeDocument/2006/relationships/hyperlink" Target="https://creativecommons.org/licenses/by-sa/3.0/" TargetMode="External"/><Relationship Id="rId5" Type="http://schemas.openxmlformats.org/officeDocument/2006/relationships/hyperlink" Target="https://www.julianmarquina.es/1-de-cada-4-internautas-descarga-libros-electronicos/" TargetMode="Externa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heconversation.com/google-wants-more-mobile-friendly-websites-in-its-mobile-searches-40457" TargetMode="External"/><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hyperlink" Target="https://creativecommons.org/licenses/by-nd/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theconversation.com/google-wants-more-mobile-friendly-websites-in-its-mobile-searches-40457" TargetMode="External"/><Relationship Id="rId2" Type="http://schemas.openxmlformats.org/officeDocument/2006/relationships/image" Target="../media/image9.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erial view of skyscrapers&#10;">
            <a:extLst>
              <a:ext uri="{FF2B5EF4-FFF2-40B4-BE49-F238E27FC236}">
                <a16:creationId xmlns:a16="http://schemas.microsoft.com/office/drawing/2014/main" id="{C2E432BE-5B0D-44E9-8E24-37DD769DEAB0}"/>
              </a:ext>
            </a:extLst>
          </p:cNvPr>
          <p:cNvPicPr>
            <a:picLocks noChangeAspect="1"/>
          </p:cNvPicPr>
          <p:nvPr/>
        </p:nvPicPr>
        <p:blipFill rotWithShape="1">
          <a:blip r:embed="rId2">
            <a:alphaModFix amt="40000"/>
          </a:blip>
          <a:srcRect t="7320" b="8411"/>
          <a:stretch/>
        </p:blipFill>
        <p:spPr>
          <a:xfrm>
            <a:off x="20" y="150839"/>
            <a:ext cx="12191980" cy="6857990"/>
          </a:xfrm>
          <a:prstGeom prst="rect">
            <a:avLst/>
          </a:prstGeom>
        </p:spPr>
      </p:pic>
      <p:sp>
        <p:nvSpPr>
          <p:cNvPr id="2" name="Title 1">
            <a:extLst>
              <a:ext uri="{FF2B5EF4-FFF2-40B4-BE49-F238E27FC236}">
                <a16:creationId xmlns:a16="http://schemas.microsoft.com/office/drawing/2014/main" id="{F3F7B797-3BDC-40F9-8E80-CB0B0C130324}"/>
              </a:ext>
            </a:extLst>
          </p:cNvPr>
          <p:cNvSpPr>
            <a:spLocks noGrp="1"/>
          </p:cNvSpPr>
          <p:nvPr>
            <p:ph type="ctrTitle"/>
          </p:nvPr>
        </p:nvSpPr>
        <p:spPr>
          <a:xfrm>
            <a:off x="1011877" y="2237378"/>
            <a:ext cx="10782300" cy="2383243"/>
          </a:xfrm>
        </p:spPr>
        <p:txBody>
          <a:bodyPr>
            <a:normAutofit fontScale="90000"/>
          </a:bodyPr>
          <a:lstStyle/>
          <a:p>
            <a:r>
              <a:rPr lang="en-US" b="1" dirty="0">
                <a:solidFill>
                  <a:schemeClr val="tx1"/>
                </a:solidFill>
                <a:latin typeface="Arial" panose="020B0604020202020204" pitchFamily="34" charset="0"/>
                <a:cs typeface="Arial" panose="020B0604020202020204" pitchFamily="34" charset="0"/>
              </a:rPr>
              <a:t>Apply Application Promoting Techniques </a:t>
            </a:r>
          </a:p>
        </p:txBody>
      </p:sp>
    </p:spTree>
    <p:extLst>
      <p:ext uri="{BB962C8B-B14F-4D97-AF65-F5344CB8AC3E}">
        <p14:creationId xmlns:p14="http://schemas.microsoft.com/office/powerpoint/2010/main" val="31303475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computer&#10;&#10;Description automatically generated">
            <a:extLst>
              <a:ext uri="{FF2B5EF4-FFF2-40B4-BE49-F238E27FC236}">
                <a16:creationId xmlns:a16="http://schemas.microsoft.com/office/drawing/2014/main" id="{ED84B1A3-C517-42AA-9C06-E2F2757AA510}"/>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3424" r="9900" b="5668"/>
          <a:stretch/>
        </p:blipFill>
        <p:spPr>
          <a:xfrm>
            <a:off x="20" y="10"/>
            <a:ext cx="12191980" cy="6966274"/>
          </a:xfrm>
          <a:prstGeom prst="rect">
            <a:avLst/>
          </a:prstGeom>
        </p:spPr>
      </p:pic>
      <p:sp>
        <p:nvSpPr>
          <p:cNvPr id="12" name="Rectangle 11">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4537" cy="6858000"/>
          </a:xfrm>
          <a:prstGeom prst="rect">
            <a:avLst/>
          </a:prstGeom>
          <a:solidFill>
            <a:srgbClr val="4C5F7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4921F63A-0CDB-419A-AAFF-F84A0CBA070D}"/>
              </a:ext>
            </a:extLst>
          </p:cNvPr>
          <p:cNvSpPr>
            <a:spLocks noGrp="1"/>
          </p:cNvSpPr>
          <p:nvPr>
            <p:ph type="title"/>
          </p:nvPr>
        </p:nvSpPr>
        <p:spPr>
          <a:xfrm>
            <a:off x="657225" y="499533"/>
            <a:ext cx="7214566" cy="1658198"/>
          </a:xfrm>
        </p:spPr>
        <p:txBody>
          <a:bodyPr vert="horz" lIns="91440" tIns="45720" rIns="91440" bIns="45720" rtlCol="0" anchor="ctr">
            <a:normAutofit/>
          </a:bodyPr>
          <a:lstStyle/>
          <a:p>
            <a:r>
              <a:rPr lang="en-US" sz="5400" b="1" dirty="0">
                <a:latin typeface="Arial" panose="020B0604020202020204" pitchFamily="34" charset="0"/>
                <a:cs typeface="Arial" panose="020B0604020202020204" pitchFamily="34" charset="0"/>
              </a:rPr>
              <a:t>Seeding &amp; PR:</a:t>
            </a:r>
          </a:p>
        </p:txBody>
      </p:sp>
      <p:sp>
        <p:nvSpPr>
          <p:cNvPr id="4" name="Text Placeholder 3">
            <a:extLst>
              <a:ext uri="{FF2B5EF4-FFF2-40B4-BE49-F238E27FC236}">
                <a16:creationId xmlns:a16="http://schemas.microsoft.com/office/drawing/2014/main" id="{A0893C40-CFD3-4910-96CD-3F68D9C8F206}"/>
              </a:ext>
            </a:extLst>
          </p:cNvPr>
          <p:cNvSpPr>
            <a:spLocks noGrp="1"/>
          </p:cNvSpPr>
          <p:nvPr>
            <p:ph type="body" sz="half" idx="2"/>
          </p:nvPr>
        </p:nvSpPr>
        <p:spPr>
          <a:xfrm>
            <a:off x="676657" y="2157730"/>
            <a:ext cx="6638543" cy="3718681"/>
          </a:xfrm>
        </p:spPr>
        <p:txBody>
          <a:bodyPr vert="horz" lIns="91440" tIns="45720" rIns="91440" bIns="45720" rtlCol="0">
            <a:normAutofit fontScale="92500"/>
          </a:bodyPr>
          <a:lstStyle/>
          <a:p>
            <a:pPr marL="285750" indent="-285750">
              <a:lnSpc>
                <a:spcPct val="85000"/>
              </a:lnSpc>
              <a:buFont typeface="Arial" pitchFamily="34" charset="0"/>
              <a:buChar char=" "/>
            </a:pPr>
            <a:r>
              <a:rPr lang="en-US" sz="2400" dirty="0">
                <a:solidFill>
                  <a:srgbClr val="FFFFFF"/>
                </a:solidFill>
              </a:rPr>
              <a:t> </a:t>
            </a:r>
            <a:r>
              <a:rPr lang="en-US" sz="2800" dirty="0">
                <a:solidFill>
                  <a:srgbClr val="FFFFFF"/>
                </a:solidFill>
              </a:rPr>
              <a:t>Find influencers in your app’s category or industry.</a:t>
            </a:r>
          </a:p>
          <a:p>
            <a:pPr marL="285750" indent="-285750">
              <a:lnSpc>
                <a:spcPct val="85000"/>
              </a:lnSpc>
              <a:buFont typeface="Arial" pitchFamily="34" charset="0"/>
              <a:buChar char=" "/>
            </a:pPr>
            <a:r>
              <a:rPr lang="en-US" sz="2800" dirty="0">
                <a:solidFill>
                  <a:srgbClr val="FFFFFF"/>
                </a:solidFill>
              </a:rPr>
              <a:t>Food/ Fashion/ Lifestyle/ Gaming is especially relevant here – a galaxy of blogs / influencers.</a:t>
            </a:r>
          </a:p>
          <a:p>
            <a:pPr marL="285750" indent="-285750">
              <a:lnSpc>
                <a:spcPct val="85000"/>
              </a:lnSpc>
              <a:buFont typeface="Arial" pitchFamily="34" charset="0"/>
              <a:buChar char=" "/>
            </a:pPr>
            <a:r>
              <a:rPr lang="en-US" sz="2800" dirty="0">
                <a:solidFill>
                  <a:srgbClr val="FFFFFF"/>
                </a:solidFill>
              </a:rPr>
              <a:t> Offer pre-release copies of the app for review – build buzz to release, like a movie.</a:t>
            </a:r>
          </a:p>
          <a:p>
            <a:pPr marL="285750" indent="-285750">
              <a:lnSpc>
                <a:spcPct val="85000"/>
              </a:lnSpc>
              <a:buFont typeface="Arial" pitchFamily="34" charset="0"/>
              <a:buChar char=" "/>
            </a:pPr>
            <a:r>
              <a:rPr lang="en-US" sz="2800" dirty="0">
                <a:solidFill>
                  <a:srgbClr val="FFFFFF"/>
                </a:solidFill>
              </a:rPr>
              <a:t>Get your PR agency involved – engage trade media as well as consumer media depending on brand.</a:t>
            </a:r>
          </a:p>
        </p:txBody>
      </p:sp>
      <p:sp>
        <p:nvSpPr>
          <p:cNvPr id="7" name="TextBox 6">
            <a:extLst>
              <a:ext uri="{FF2B5EF4-FFF2-40B4-BE49-F238E27FC236}">
                <a16:creationId xmlns:a16="http://schemas.microsoft.com/office/drawing/2014/main" id="{A481A27D-A11E-4AFC-A496-38385A6B502D}"/>
              </a:ext>
            </a:extLst>
          </p:cNvPr>
          <p:cNvSpPr txBox="1"/>
          <p:nvPr/>
        </p:nvSpPr>
        <p:spPr>
          <a:xfrm>
            <a:off x="9889768" y="6657945"/>
            <a:ext cx="230223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theconversation.com/google-wants-more-mobile-friendly-websites-in-its-mobile-searches-40457">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IN" sz="700">
              <a:solidFill>
                <a:srgbClr val="FFFFFF"/>
              </a:solidFill>
            </a:endParaRPr>
          </a:p>
        </p:txBody>
      </p:sp>
    </p:spTree>
    <p:extLst>
      <p:ext uri="{BB962C8B-B14F-4D97-AF65-F5344CB8AC3E}">
        <p14:creationId xmlns:p14="http://schemas.microsoft.com/office/powerpoint/2010/main" val="155051213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computer&#10;&#10;Description automatically generated">
            <a:extLst>
              <a:ext uri="{FF2B5EF4-FFF2-40B4-BE49-F238E27FC236}">
                <a16:creationId xmlns:a16="http://schemas.microsoft.com/office/drawing/2014/main" id="{879C45BE-9284-4C79-B55E-D6504BB5914A}"/>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3424" r="9900" b="5668"/>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4537" cy="6858000"/>
          </a:xfrm>
          <a:prstGeom prst="rect">
            <a:avLst/>
          </a:prstGeom>
          <a:solidFill>
            <a:srgbClr val="4C5F7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C7BD3956-568A-4EF9-87EC-50AE76DC8121}"/>
              </a:ext>
            </a:extLst>
          </p:cNvPr>
          <p:cNvSpPr>
            <a:spLocks noGrp="1"/>
          </p:cNvSpPr>
          <p:nvPr>
            <p:ph type="title"/>
          </p:nvPr>
        </p:nvSpPr>
        <p:spPr>
          <a:xfrm>
            <a:off x="657225" y="499533"/>
            <a:ext cx="7214566" cy="1658198"/>
          </a:xfrm>
        </p:spPr>
        <p:txBody>
          <a:bodyPr vert="horz" lIns="91440" tIns="45720" rIns="91440" bIns="45720" rtlCol="0" anchor="ctr">
            <a:normAutofit/>
          </a:bodyPr>
          <a:lstStyle/>
          <a:p>
            <a:r>
              <a:rPr lang="en-US" sz="5400" b="1" dirty="0">
                <a:latin typeface="Arial" panose="020B0604020202020204" pitchFamily="34" charset="0"/>
                <a:cs typeface="Arial" panose="020B0604020202020204" pitchFamily="34" charset="0"/>
              </a:rPr>
              <a:t>Affiliate Marketing:</a:t>
            </a:r>
          </a:p>
        </p:txBody>
      </p:sp>
      <p:sp>
        <p:nvSpPr>
          <p:cNvPr id="4" name="Text Placeholder 3">
            <a:extLst>
              <a:ext uri="{FF2B5EF4-FFF2-40B4-BE49-F238E27FC236}">
                <a16:creationId xmlns:a16="http://schemas.microsoft.com/office/drawing/2014/main" id="{948A4966-E20C-4131-A7D8-AB570E773F26}"/>
              </a:ext>
            </a:extLst>
          </p:cNvPr>
          <p:cNvSpPr>
            <a:spLocks noGrp="1"/>
          </p:cNvSpPr>
          <p:nvPr>
            <p:ph type="body" sz="half" idx="2"/>
          </p:nvPr>
        </p:nvSpPr>
        <p:spPr>
          <a:xfrm>
            <a:off x="676657" y="2157730"/>
            <a:ext cx="6638543" cy="3718681"/>
          </a:xfrm>
        </p:spPr>
        <p:txBody>
          <a:bodyPr vert="horz" lIns="91440" tIns="45720" rIns="91440" bIns="45720" rtlCol="0">
            <a:normAutofit/>
          </a:bodyPr>
          <a:lstStyle/>
          <a:p>
            <a:pPr marL="285750" indent="-285750">
              <a:lnSpc>
                <a:spcPct val="85000"/>
              </a:lnSpc>
              <a:buFont typeface="Arial" pitchFamily="34" charset="0"/>
              <a:buChar char=" "/>
            </a:pPr>
            <a:r>
              <a:rPr lang="en-US" sz="3200" dirty="0">
                <a:solidFill>
                  <a:srgbClr val="FFFFFF"/>
                </a:solidFill>
              </a:rPr>
              <a:t>Consider partnering with complimentary brands to promote your app for mutual gain (co-branded offers).</a:t>
            </a:r>
          </a:p>
          <a:p>
            <a:pPr marL="285750" indent="-285750">
              <a:lnSpc>
                <a:spcPct val="85000"/>
              </a:lnSpc>
              <a:buFont typeface="Arial" pitchFamily="34" charset="0"/>
              <a:buChar char=" "/>
            </a:pPr>
            <a:r>
              <a:rPr lang="en-US" sz="3200" dirty="0">
                <a:solidFill>
                  <a:srgbClr val="FFFFFF"/>
                </a:solidFill>
              </a:rPr>
              <a:t>Group Buying platforms.</a:t>
            </a:r>
          </a:p>
        </p:txBody>
      </p:sp>
    </p:spTree>
    <p:extLst>
      <p:ext uri="{BB962C8B-B14F-4D97-AF65-F5344CB8AC3E}">
        <p14:creationId xmlns:p14="http://schemas.microsoft.com/office/powerpoint/2010/main" val="216397481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12" descr="A close up of a computer&#10;&#10;Description automatically generated">
            <a:extLst>
              <a:ext uri="{FF2B5EF4-FFF2-40B4-BE49-F238E27FC236}">
                <a16:creationId xmlns:a16="http://schemas.microsoft.com/office/drawing/2014/main" id="{03BEB798-3ADB-4E18-8E27-9C69CFEB5DE6}"/>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3424" r="9900" b="5668"/>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4537" cy="6858000"/>
          </a:xfrm>
          <a:prstGeom prst="rect">
            <a:avLst/>
          </a:prstGeom>
          <a:solidFill>
            <a:srgbClr val="4C5F7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A174CE5A-87E8-4365-A1BD-A8EAD91FE1FF}"/>
              </a:ext>
            </a:extLst>
          </p:cNvPr>
          <p:cNvSpPr>
            <a:spLocks noGrp="1"/>
          </p:cNvSpPr>
          <p:nvPr>
            <p:ph type="title"/>
          </p:nvPr>
        </p:nvSpPr>
        <p:spPr>
          <a:xfrm>
            <a:off x="657225" y="499533"/>
            <a:ext cx="7457312" cy="932225"/>
          </a:xfrm>
        </p:spPr>
        <p:txBody>
          <a:bodyPr vert="horz" lIns="91440" tIns="45720" rIns="91440" bIns="45720" rtlCol="0" anchor="ctr">
            <a:normAutofit fontScale="90000"/>
          </a:bodyPr>
          <a:lstStyle/>
          <a:p>
            <a:br>
              <a:rPr lang="en-US" sz="1800" dirty="0"/>
            </a:br>
            <a:br>
              <a:rPr lang="en-US" sz="1800" dirty="0"/>
            </a:br>
            <a:br>
              <a:rPr lang="en-US" sz="1800" dirty="0"/>
            </a:br>
            <a:br>
              <a:rPr lang="en-US" sz="1800" dirty="0"/>
            </a:br>
            <a:br>
              <a:rPr lang="en-US" sz="6000" b="1" dirty="0">
                <a:latin typeface="Arial" panose="020B0604020202020204" pitchFamily="34" charset="0"/>
                <a:cs typeface="Arial" panose="020B0604020202020204" pitchFamily="34" charset="0"/>
              </a:rPr>
            </a:br>
            <a:r>
              <a:rPr lang="en-US" sz="6000" b="1" dirty="0">
                <a:latin typeface="Arial" panose="020B0604020202020204" pitchFamily="34" charset="0"/>
                <a:cs typeface="Arial" panose="020B0604020202020204" pitchFamily="34" charset="0"/>
              </a:rPr>
              <a:t>                               Earned Media – forums and App reviews:</a:t>
            </a:r>
            <a:br>
              <a:rPr lang="en-US" sz="6000" b="1" dirty="0">
                <a:latin typeface="Arial" panose="020B0604020202020204" pitchFamily="34" charset="0"/>
                <a:cs typeface="Arial" panose="020B0604020202020204" pitchFamily="34" charset="0"/>
              </a:rPr>
            </a:br>
            <a:br>
              <a:rPr lang="en-US" sz="6000" b="1" dirty="0">
                <a:latin typeface="Arial" panose="020B0604020202020204" pitchFamily="34" charset="0"/>
                <a:cs typeface="Arial" panose="020B0604020202020204" pitchFamily="34" charset="0"/>
              </a:rPr>
            </a:br>
            <a:br>
              <a:rPr lang="en-US" sz="6000" b="1" dirty="0">
                <a:latin typeface="Arial" panose="020B0604020202020204" pitchFamily="34" charset="0"/>
                <a:cs typeface="Arial" panose="020B0604020202020204" pitchFamily="34" charset="0"/>
              </a:rPr>
            </a:br>
            <a:endParaRPr lang="en-US" sz="6000" b="1"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0A404168-1098-4DAC-9EF8-7DDE6423A015}"/>
              </a:ext>
            </a:extLst>
          </p:cNvPr>
          <p:cNvSpPr>
            <a:spLocks noGrp="1"/>
          </p:cNvSpPr>
          <p:nvPr>
            <p:ph type="body" sz="half" idx="2"/>
          </p:nvPr>
        </p:nvSpPr>
        <p:spPr>
          <a:xfrm>
            <a:off x="676657" y="1931282"/>
            <a:ext cx="6939332" cy="4726664"/>
          </a:xfrm>
        </p:spPr>
        <p:txBody>
          <a:bodyPr vert="horz" lIns="91440" tIns="45720" rIns="91440" bIns="45720" rtlCol="0">
            <a:normAutofit/>
          </a:bodyPr>
          <a:lstStyle/>
          <a:p>
            <a:pPr marL="285750" indent="-285750">
              <a:lnSpc>
                <a:spcPct val="85000"/>
              </a:lnSpc>
              <a:buFont typeface="Arial" pitchFamily="34" charset="0"/>
              <a:buChar char=" "/>
            </a:pPr>
            <a:r>
              <a:rPr lang="en-US" sz="2400" dirty="0">
                <a:solidFill>
                  <a:srgbClr val="FFFFFF"/>
                </a:solidFill>
              </a:rPr>
              <a:t>Submit app to App review sites &amp; online forums:</a:t>
            </a:r>
          </a:p>
          <a:p>
            <a:pPr>
              <a:lnSpc>
                <a:spcPct val="85000"/>
              </a:lnSpc>
              <a:buFont typeface="Arial" pitchFamily="34" charset="0"/>
              <a:buChar char=" "/>
            </a:pPr>
            <a:r>
              <a:rPr lang="en-US" sz="2400" dirty="0">
                <a:solidFill>
                  <a:srgbClr val="FFFFFF"/>
                </a:solidFill>
              </a:rPr>
              <a:t>             148apps.com</a:t>
            </a:r>
          </a:p>
          <a:p>
            <a:pPr>
              <a:lnSpc>
                <a:spcPct val="85000"/>
              </a:lnSpc>
              <a:buFont typeface="Arial" pitchFamily="34" charset="0"/>
              <a:buChar char=" "/>
            </a:pPr>
            <a:r>
              <a:rPr lang="en-US" sz="2400" dirty="0">
                <a:solidFill>
                  <a:srgbClr val="FFFFFF"/>
                </a:solidFill>
              </a:rPr>
              <a:t>             MliPadApps.com</a:t>
            </a:r>
          </a:p>
          <a:p>
            <a:pPr>
              <a:lnSpc>
                <a:spcPct val="85000"/>
              </a:lnSpc>
              <a:buFont typeface="Arial" pitchFamily="34" charset="0"/>
              <a:buChar char=" "/>
            </a:pPr>
            <a:r>
              <a:rPr lang="en-US" sz="2400" dirty="0">
                <a:solidFill>
                  <a:srgbClr val="FFFFFF"/>
                </a:solidFill>
              </a:rPr>
              <a:t>             </a:t>
            </a:r>
            <a:r>
              <a:rPr lang="en-US" sz="2400" dirty="0" err="1">
                <a:solidFill>
                  <a:srgbClr val="FFFFFF"/>
                </a:solidFill>
              </a:rPr>
              <a:t>TheDailyAppShow</a:t>
            </a:r>
            <a:endParaRPr lang="en-US" sz="2400" dirty="0">
              <a:solidFill>
                <a:srgbClr val="FFFFFF"/>
              </a:solidFill>
            </a:endParaRPr>
          </a:p>
          <a:p>
            <a:pPr>
              <a:lnSpc>
                <a:spcPct val="85000"/>
              </a:lnSpc>
              <a:buFont typeface="Arial" pitchFamily="34" charset="0"/>
              <a:buChar char=" "/>
            </a:pPr>
            <a:r>
              <a:rPr lang="en-US" sz="2400" dirty="0">
                <a:solidFill>
                  <a:srgbClr val="FFFFFF"/>
                </a:solidFill>
              </a:rPr>
              <a:t>             </a:t>
            </a:r>
            <a:r>
              <a:rPr lang="en-US" sz="2400" dirty="0" err="1">
                <a:solidFill>
                  <a:srgbClr val="FFFFFF"/>
                </a:solidFill>
              </a:rPr>
              <a:t>theiPhoneAppReview</a:t>
            </a:r>
            <a:endParaRPr lang="en-US" sz="2400" dirty="0">
              <a:solidFill>
                <a:srgbClr val="FFFFFF"/>
              </a:solidFill>
            </a:endParaRPr>
          </a:p>
          <a:p>
            <a:pPr>
              <a:lnSpc>
                <a:spcPct val="85000"/>
              </a:lnSpc>
              <a:buFont typeface="Arial" pitchFamily="34" charset="0"/>
              <a:buChar char=" "/>
            </a:pPr>
            <a:r>
              <a:rPr lang="en-US" sz="2400" dirty="0">
                <a:solidFill>
                  <a:srgbClr val="FFFFFF"/>
                </a:solidFill>
              </a:rPr>
              <a:t>             </a:t>
            </a:r>
            <a:r>
              <a:rPr lang="en-US" sz="2400" dirty="0" err="1">
                <a:solidFill>
                  <a:srgbClr val="FFFFFF"/>
                </a:solidFill>
              </a:rPr>
              <a:t>AppRater</a:t>
            </a:r>
            <a:endParaRPr lang="en-US" sz="2400" dirty="0">
              <a:solidFill>
                <a:srgbClr val="FFFFFF"/>
              </a:solidFill>
            </a:endParaRPr>
          </a:p>
          <a:p>
            <a:pPr>
              <a:lnSpc>
                <a:spcPct val="85000"/>
              </a:lnSpc>
              <a:buFont typeface="Arial" pitchFamily="34" charset="0"/>
              <a:buChar char=" "/>
            </a:pPr>
            <a:r>
              <a:rPr lang="en-US" sz="2400" dirty="0">
                <a:solidFill>
                  <a:srgbClr val="FFFFFF"/>
                </a:solidFill>
              </a:rPr>
              <a:t>             </a:t>
            </a:r>
            <a:r>
              <a:rPr lang="en-US" sz="2400" dirty="0" err="1">
                <a:solidFill>
                  <a:srgbClr val="FFFFFF"/>
                </a:solidFill>
              </a:rPr>
              <a:t>Apptism</a:t>
            </a:r>
            <a:endParaRPr lang="en-US" sz="2400" dirty="0">
              <a:solidFill>
                <a:srgbClr val="FFFFFF"/>
              </a:solidFill>
            </a:endParaRPr>
          </a:p>
          <a:p>
            <a:pPr>
              <a:lnSpc>
                <a:spcPct val="85000"/>
              </a:lnSpc>
              <a:buFont typeface="Arial" pitchFamily="34" charset="0"/>
              <a:buChar char=" "/>
            </a:pPr>
            <a:r>
              <a:rPr lang="en-US" sz="2400" dirty="0">
                <a:solidFill>
                  <a:srgbClr val="FFFFFF"/>
                </a:solidFill>
              </a:rPr>
              <a:t>             </a:t>
            </a:r>
            <a:r>
              <a:rPr lang="en-US" sz="2400" dirty="0" err="1">
                <a:solidFill>
                  <a:srgbClr val="FFFFFF"/>
                </a:solidFill>
              </a:rPr>
              <a:t>FreshApps</a:t>
            </a:r>
            <a:endParaRPr lang="en-US" sz="2400" dirty="0">
              <a:solidFill>
                <a:srgbClr val="FFFFFF"/>
              </a:solidFill>
            </a:endParaRPr>
          </a:p>
          <a:p>
            <a:pPr marL="285750" indent="-285750">
              <a:lnSpc>
                <a:spcPct val="85000"/>
              </a:lnSpc>
              <a:buFont typeface="Arial" pitchFamily="34" charset="0"/>
              <a:buChar char=" "/>
            </a:pPr>
            <a:r>
              <a:rPr lang="en-US" sz="2400" dirty="0">
                <a:solidFill>
                  <a:srgbClr val="FFFFFF"/>
                </a:solidFill>
              </a:rPr>
              <a:t>Offer Previews /  pre-releases.</a:t>
            </a:r>
          </a:p>
          <a:p>
            <a:pPr marL="285750" indent="-285750">
              <a:lnSpc>
                <a:spcPct val="85000"/>
              </a:lnSpc>
              <a:buFont typeface="Arial" pitchFamily="34" charset="0"/>
              <a:buChar char=" "/>
            </a:pPr>
            <a:r>
              <a:rPr lang="en-US" sz="2400" dirty="0">
                <a:solidFill>
                  <a:srgbClr val="FFFFFF"/>
                </a:solidFill>
              </a:rPr>
              <a:t>Create an app video showcase for ease of sharing.</a:t>
            </a:r>
          </a:p>
        </p:txBody>
      </p:sp>
      <p:sp>
        <p:nvSpPr>
          <p:cNvPr id="14" name="TextBox 13">
            <a:extLst>
              <a:ext uri="{FF2B5EF4-FFF2-40B4-BE49-F238E27FC236}">
                <a16:creationId xmlns:a16="http://schemas.microsoft.com/office/drawing/2014/main" id="{84969F5B-1060-4372-B351-0B7CE2ACE696}"/>
              </a:ext>
            </a:extLst>
          </p:cNvPr>
          <p:cNvSpPr txBox="1"/>
          <p:nvPr/>
        </p:nvSpPr>
        <p:spPr>
          <a:xfrm>
            <a:off x="9889768" y="6657945"/>
            <a:ext cx="230223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theconversation.com/google-wants-more-mobile-friendly-websites-in-its-mobile-searches-40457">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IN" sz="700">
              <a:solidFill>
                <a:srgbClr val="FFFFFF"/>
              </a:solidFill>
            </a:endParaRPr>
          </a:p>
        </p:txBody>
      </p:sp>
    </p:spTree>
    <p:extLst>
      <p:ext uri="{BB962C8B-B14F-4D97-AF65-F5344CB8AC3E}">
        <p14:creationId xmlns:p14="http://schemas.microsoft.com/office/powerpoint/2010/main" val="223807877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computer&#10;&#10;Description automatically generated">
            <a:extLst>
              <a:ext uri="{FF2B5EF4-FFF2-40B4-BE49-F238E27FC236}">
                <a16:creationId xmlns:a16="http://schemas.microsoft.com/office/drawing/2014/main" id="{97C28BFD-B766-4D0D-8FE4-742B183715AB}"/>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3424" r="9900" b="5668"/>
          <a:stretch/>
        </p:blipFill>
        <p:spPr>
          <a:xfrm>
            <a:off x="20" y="0"/>
            <a:ext cx="12191980" cy="6857990"/>
          </a:xfrm>
          <a:prstGeom prst="rect">
            <a:avLst/>
          </a:prstGeom>
        </p:spPr>
      </p:pic>
      <p:sp>
        <p:nvSpPr>
          <p:cNvPr id="12" name="Rectangle 11">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4537" cy="6858000"/>
          </a:xfrm>
          <a:prstGeom prst="rect">
            <a:avLst/>
          </a:prstGeom>
          <a:solidFill>
            <a:srgbClr val="4C5F7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ACA7356E-FD99-4316-A3EE-1F92BEEA6EAA}"/>
              </a:ext>
            </a:extLst>
          </p:cNvPr>
          <p:cNvSpPr>
            <a:spLocks noGrp="1"/>
          </p:cNvSpPr>
          <p:nvPr>
            <p:ph type="title"/>
          </p:nvPr>
        </p:nvSpPr>
        <p:spPr>
          <a:xfrm>
            <a:off x="657225" y="499533"/>
            <a:ext cx="7214566" cy="1658198"/>
          </a:xfrm>
        </p:spPr>
        <p:txBody>
          <a:bodyPr vert="horz" lIns="91440" tIns="45720" rIns="91440" bIns="45720" rtlCol="0" anchor="ctr">
            <a:normAutofit/>
          </a:bodyPr>
          <a:lstStyle/>
          <a:p>
            <a:r>
              <a:rPr lang="en-US" sz="5400" b="1" dirty="0">
                <a:latin typeface="Arial" panose="020B0604020202020204" pitchFamily="34" charset="0"/>
                <a:cs typeface="Arial" panose="020B0604020202020204" pitchFamily="34" charset="0"/>
              </a:rPr>
              <a:t>Using the Social Grid</a:t>
            </a:r>
            <a:r>
              <a:rPr lang="en-US" sz="5400" dirty="0"/>
              <a:t>:</a:t>
            </a:r>
            <a:br>
              <a:rPr lang="en-US" sz="5400" dirty="0"/>
            </a:br>
            <a:endParaRPr lang="en-US" sz="5400" dirty="0"/>
          </a:p>
        </p:txBody>
      </p:sp>
      <p:sp>
        <p:nvSpPr>
          <p:cNvPr id="4" name="Text Placeholder 3">
            <a:extLst>
              <a:ext uri="{FF2B5EF4-FFF2-40B4-BE49-F238E27FC236}">
                <a16:creationId xmlns:a16="http://schemas.microsoft.com/office/drawing/2014/main" id="{521042CD-039F-4792-ADAA-A7B2BA702471}"/>
              </a:ext>
            </a:extLst>
          </p:cNvPr>
          <p:cNvSpPr>
            <a:spLocks noGrp="1"/>
          </p:cNvSpPr>
          <p:nvPr>
            <p:ph type="body" sz="half" idx="2"/>
          </p:nvPr>
        </p:nvSpPr>
        <p:spPr>
          <a:xfrm>
            <a:off x="737996" y="1881004"/>
            <a:ext cx="6638543" cy="3718681"/>
          </a:xfrm>
        </p:spPr>
        <p:txBody>
          <a:bodyPr vert="horz" lIns="91440" tIns="45720" rIns="91440" bIns="45720" rtlCol="0">
            <a:normAutofit/>
          </a:bodyPr>
          <a:lstStyle/>
          <a:p>
            <a:pPr marL="285750" indent="-285750">
              <a:lnSpc>
                <a:spcPct val="85000"/>
              </a:lnSpc>
              <a:buFont typeface="Arial" pitchFamily="34" charset="0"/>
              <a:buChar char=" "/>
            </a:pPr>
            <a:r>
              <a:rPr lang="en-US" sz="3200" dirty="0">
                <a:solidFill>
                  <a:srgbClr val="FFFFFF"/>
                </a:solidFill>
              </a:rPr>
              <a:t>Promote the App via your brand’s Facebook / twitter profile.</a:t>
            </a:r>
          </a:p>
          <a:p>
            <a:pPr marL="285750" indent="-285750">
              <a:lnSpc>
                <a:spcPct val="85000"/>
              </a:lnSpc>
              <a:buFont typeface="Arial" pitchFamily="34" charset="0"/>
              <a:buChar char=" "/>
            </a:pPr>
            <a:r>
              <a:rPr lang="en-US" sz="3200" dirty="0">
                <a:solidFill>
                  <a:srgbClr val="FFFFFF"/>
                </a:solidFill>
              </a:rPr>
              <a:t>Integrate social sharing within  the app, adding incentives where possible.</a:t>
            </a:r>
          </a:p>
          <a:p>
            <a:pPr marL="285750" indent="-285750">
              <a:lnSpc>
                <a:spcPct val="85000"/>
              </a:lnSpc>
              <a:buFont typeface="Arial" pitchFamily="34" charset="0"/>
              <a:buChar char=" "/>
            </a:pPr>
            <a:r>
              <a:rPr lang="en-US" sz="3200" dirty="0">
                <a:solidFill>
                  <a:srgbClr val="FFFFFF"/>
                </a:solidFill>
              </a:rPr>
              <a:t>Create a video showreel of the app on YouTube / Vimeo and promote it via FB / Twitter.</a:t>
            </a:r>
          </a:p>
          <a:p>
            <a:pPr marL="285750" indent="-285750">
              <a:lnSpc>
                <a:spcPct val="85000"/>
              </a:lnSpc>
              <a:buFont typeface="Arial" pitchFamily="34" charset="0"/>
              <a:buChar char=" "/>
            </a:pPr>
            <a:endParaRPr lang="en-US" dirty="0">
              <a:solidFill>
                <a:srgbClr val="FFFFFF"/>
              </a:solidFill>
            </a:endParaRPr>
          </a:p>
        </p:txBody>
      </p:sp>
      <p:sp>
        <p:nvSpPr>
          <p:cNvPr id="7" name="TextBox 6">
            <a:extLst>
              <a:ext uri="{FF2B5EF4-FFF2-40B4-BE49-F238E27FC236}">
                <a16:creationId xmlns:a16="http://schemas.microsoft.com/office/drawing/2014/main" id="{45B874FA-A9AB-4978-9241-277E52B67DB4}"/>
              </a:ext>
            </a:extLst>
          </p:cNvPr>
          <p:cNvSpPr txBox="1"/>
          <p:nvPr/>
        </p:nvSpPr>
        <p:spPr>
          <a:xfrm>
            <a:off x="9889768" y="6657935"/>
            <a:ext cx="230223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theconversation.com/google-wants-more-mobile-friendly-websites-in-its-mobile-searches-40457">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IN" sz="700">
              <a:solidFill>
                <a:srgbClr val="FFFFFF"/>
              </a:solidFill>
            </a:endParaRPr>
          </a:p>
        </p:txBody>
      </p:sp>
    </p:spTree>
    <p:extLst>
      <p:ext uri="{BB962C8B-B14F-4D97-AF65-F5344CB8AC3E}">
        <p14:creationId xmlns:p14="http://schemas.microsoft.com/office/powerpoint/2010/main" val="352610493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computer&#10;&#10;Description automatically generated">
            <a:extLst>
              <a:ext uri="{FF2B5EF4-FFF2-40B4-BE49-F238E27FC236}">
                <a16:creationId xmlns:a16="http://schemas.microsoft.com/office/drawing/2014/main" id="{518F36E0-17B8-4E1D-9AFE-D25F34878007}"/>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3424" r="9900" b="5668"/>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4537" cy="6858000"/>
          </a:xfrm>
          <a:prstGeom prst="rect">
            <a:avLst/>
          </a:prstGeom>
          <a:solidFill>
            <a:srgbClr val="4C5F7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F10CFF98-C2D2-45ED-BDC1-F49F69863688}"/>
              </a:ext>
            </a:extLst>
          </p:cNvPr>
          <p:cNvSpPr>
            <a:spLocks noGrp="1"/>
          </p:cNvSpPr>
          <p:nvPr>
            <p:ph type="title"/>
          </p:nvPr>
        </p:nvSpPr>
        <p:spPr>
          <a:xfrm>
            <a:off x="657225" y="499533"/>
            <a:ext cx="7214566" cy="1658198"/>
          </a:xfrm>
        </p:spPr>
        <p:txBody>
          <a:bodyPr vert="horz" lIns="91440" tIns="45720" rIns="91440" bIns="45720" rtlCol="0" anchor="ctr">
            <a:normAutofit/>
          </a:bodyPr>
          <a:lstStyle/>
          <a:p>
            <a:r>
              <a:rPr lang="en-US" sz="5400" b="1" dirty="0">
                <a:latin typeface="Arial" panose="020B0604020202020204" pitchFamily="34" charset="0"/>
                <a:cs typeface="Arial" panose="020B0604020202020204" pitchFamily="34" charset="0"/>
              </a:rPr>
              <a:t>Leverage Existing Channels:</a:t>
            </a:r>
          </a:p>
        </p:txBody>
      </p:sp>
      <p:sp>
        <p:nvSpPr>
          <p:cNvPr id="4" name="Text Placeholder 3">
            <a:extLst>
              <a:ext uri="{FF2B5EF4-FFF2-40B4-BE49-F238E27FC236}">
                <a16:creationId xmlns:a16="http://schemas.microsoft.com/office/drawing/2014/main" id="{03988763-CCA8-48F1-A61B-C9343F2CCCCE}"/>
              </a:ext>
            </a:extLst>
          </p:cNvPr>
          <p:cNvSpPr>
            <a:spLocks noGrp="1"/>
          </p:cNvSpPr>
          <p:nvPr>
            <p:ph type="body" sz="half" idx="2"/>
          </p:nvPr>
        </p:nvSpPr>
        <p:spPr>
          <a:xfrm>
            <a:off x="676657" y="2157730"/>
            <a:ext cx="6638543" cy="3718681"/>
          </a:xfrm>
        </p:spPr>
        <p:txBody>
          <a:bodyPr vert="horz" lIns="91440" tIns="45720" rIns="91440" bIns="45720" rtlCol="0">
            <a:noAutofit/>
          </a:bodyPr>
          <a:lstStyle/>
          <a:p>
            <a:pPr marL="285750" indent="-285750">
              <a:lnSpc>
                <a:spcPct val="85000"/>
              </a:lnSpc>
              <a:buFont typeface="Arial" pitchFamily="34" charset="0"/>
              <a:buChar char=" "/>
            </a:pPr>
            <a:r>
              <a:rPr lang="en-US" sz="3200" dirty="0">
                <a:solidFill>
                  <a:srgbClr val="FFFFFF"/>
                </a:solidFill>
              </a:rPr>
              <a:t>Promote the app to your customer base using all existing channels – Website, EDM, Direct Mails, SMS, etc.</a:t>
            </a:r>
          </a:p>
          <a:p>
            <a:pPr marL="285750" indent="-285750">
              <a:lnSpc>
                <a:spcPct val="85000"/>
              </a:lnSpc>
              <a:buFont typeface="Arial" pitchFamily="34" charset="0"/>
              <a:buChar char=" "/>
            </a:pPr>
            <a:r>
              <a:rPr lang="en-US" sz="3200" dirty="0">
                <a:solidFill>
                  <a:srgbClr val="FFFFFF"/>
                </a:solidFill>
              </a:rPr>
              <a:t>Facebook, Twitter, YouTube Channel.</a:t>
            </a:r>
          </a:p>
          <a:p>
            <a:pPr marL="285750" indent="-285750">
              <a:lnSpc>
                <a:spcPct val="85000"/>
              </a:lnSpc>
              <a:buFont typeface="Arial" pitchFamily="34" charset="0"/>
              <a:buChar char=" "/>
            </a:pPr>
            <a:r>
              <a:rPr lang="en-US" sz="3200" dirty="0">
                <a:solidFill>
                  <a:srgbClr val="FFFFFF"/>
                </a:solidFill>
              </a:rPr>
              <a:t>Even more options available for service extension apps (statements etc.)</a:t>
            </a:r>
          </a:p>
          <a:p>
            <a:pPr>
              <a:lnSpc>
                <a:spcPct val="85000"/>
              </a:lnSpc>
              <a:buFont typeface="Arial" pitchFamily="34" charset="0"/>
              <a:buChar char=" "/>
            </a:pPr>
            <a:r>
              <a:rPr lang="en-US" sz="3200" dirty="0">
                <a:solidFill>
                  <a:srgbClr val="FFFFFF"/>
                </a:solidFill>
              </a:rPr>
              <a:t> </a:t>
            </a:r>
          </a:p>
        </p:txBody>
      </p:sp>
      <p:sp>
        <p:nvSpPr>
          <p:cNvPr id="7" name="TextBox 6">
            <a:extLst>
              <a:ext uri="{FF2B5EF4-FFF2-40B4-BE49-F238E27FC236}">
                <a16:creationId xmlns:a16="http://schemas.microsoft.com/office/drawing/2014/main" id="{97FD37E3-78BB-40AF-A213-88237D9E6EB3}"/>
              </a:ext>
            </a:extLst>
          </p:cNvPr>
          <p:cNvSpPr txBox="1"/>
          <p:nvPr/>
        </p:nvSpPr>
        <p:spPr>
          <a:xfrm>
            <a:off x="9896180" y="6657945"/>
            <a:ext cx="2295820"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theconversation.com/google-wants-more-mobile-friendly-websites-in-its-mobile-searches-40457">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IN" sz="700">
              <a:solidFill>
                <a:srgbClr val="FFFFFF"/>
              </a:solidFill>
            </a:endParaRPr>
          </a:p>
        </p:txBody>
      </p:sp>
    </p:spTree>
    <p:extLst>
      <p:ext uri="{BB962C8B-B14F-4D97-AF65-F5344CB8AC3E}">
        <p14:creationId xmlns:p14="http://schemas.microsoft.com/office/powerpoint/2010/main" val="71047105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computer&#10;&#10;Description automatically generated">
            <a:extLst>
              <a:ext uri="{FF2B5EF4-FFF2-40B4-BE49-F238E27FC236}">
                <a16:creationId xmlns:a16="http://schemas.microsoft.com/office/drawing/2014/main" id="{F10177A3-8370-4777-896D-F8D97A02E27D}"/>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3424" r="9900" b="5668"/>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4537" cy="6858000"/>
          </a:xfrm>
          <a:prstGeom prst="rect">
            <a:avLst/>
          </a:prstGeom>
          <a:solidFill>
            <a:srgbClr val="4C5F7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453A3313-4035-4D28-8888-2D32DD210F7D}"/>
              </a:ext>
            </a:extLst>
          </p:cNvPr>
          <p:cNvSpPr>
            <a:spLocks noGrp="1"/>
          </p:cNvSpPr>
          <p:nvPr>
            <p:ph type="title"/>
          </p:nvPr>
        </p:nvSpPr>
        <p:spPr>
          <a:xfrm>
            <a:off x="657225" y="499533"/>
            <a:ext cx="7214566" cy="1658198"/>
          </a:xfrm>
        </p:spPr>
        <p:txBody>
          <a:bodyPr vert="horz" lIns="91440" tIns="45720" rIns="91440" bIns="45720" rtlCol="0" anchor="ctr">
            <a:normAutofit fontScale="90000"/>
          </a:bodyPr>
          <a:lstStyle/>
          <a:p>
            <a:r>
              <a:rPr lang="en-US" sz="6000" b="1" dirty="0">
                <a:latin typeface="Arial" panose="020B0604020202020204" pitchFamily="34" charset="0"/>
                <a:cs typeface="Arial" panose="020B0604020202020204" pitchFamily="34" charset="0"/>
              </a:rPr>
              <a:t>Incentivize and reward loyalty:</a:t>
            </a:r>
            <a:br>
              <a:rPr lang="en-US" sz="4600" dirty="0"/>
            </a:br>
            <a:endParaRPr lang="en-US" sz="4600" dirty="0"/>
          </a:p>
        </p:txBody>
      </p:sp>
      <p:sp>
        <p:nvSpPr>
          <p:cNvPr id="4" name="Text Placeholder 3">
            <a:extLst>
              <a:ext uri="{FF2B5EF4-FFF2-40B4-BE49-F238E27FC236}">
                <a16:creationId xmlns:a16="http://schemas.microsoft.com/office/drawing/2014/main" id="{2AE6755F-A1B7-4397-876D-3FC443497710}"/>
              </a:ext>
            </a:extLst>
          </p:cNvPr>
          <p:cNvSpPr>
            <a:spLocks noGrp="1"/>
          </p:cNvSpPr>
          <p:nvPr>
            <p:ph type="body" sz="half" idx="2"/>
          </p:nvPr>
        </p:nvSpPr>
        <p:spPr>
          <a:xfrm>
            <a:off x="676657" y="2157730"/>
            <a:ext cx="6638543" cy="3718681"/>
          </a:xfrm>
        </p:spPr>
        <p:txBody>
          <a:bodyPr vert="horz" lIns="91440" tIns="45720" rIns="91440" bIns="45720" rtlCol="0">
            <a:normAutofit/>
          </a:bodyPr>
          <a:lstStyle/>
          <a:p>
            <a:pPr marL="285750" indent="-285750">
              <a:lnSpc>
                <a:spcPct val="85000"/>
              </a:lnSpc>
              <a:buFont typeface="Arial" pitchFamily="34" charset="0"/>
              <a:buChar char=" "/>
            </a:pPr>
            <a:r>
              <a:rPr lang="en-US" sz="3200" dirty="0">
                <a:solidFill>
                  <a:srgbClr val="FFFFFF"/>
                </a:solidFill>
              </a:rPr>
              <a:t>Is there something you can offer?</a:t>
            </a:r>
          </a:p>
          <a:p>
            <a:pPr marL="285750" indent="-285750">
              <a:lnSpc>
                <a:spcPct val="85000"/>
              </a:lnSpc>
              <a:buFont typeface="Arial" pitchFamily="34" charset="0"/>
              <a:buChar char=" "/>
            </a:pPr>
            <a:r>
              <a:rPr lang="en-US" sz="3200" dirty="0">
                <a:solidFill>
                  <a:srgbClr val="FFFFFF"/>
                </a:solidFill>
              </a:rPr>
              <a:t>Build progressive achievement and incentives into app.</a:t>
            </a:r>
          </a:p>
          <a:p>
            <a:pPr marL="285750" indent="-285750">
              <a:lnSpc>
                <a:spcPct val="85000"/>
              </a:lnSpc>
              <a:buFont typeface="Arial" pitchFamily="34" charset="0"/>
              <a:buChar char=" "/>
            </a:pPr>
            <a:r>
              <a:rPr lang="en-US" sz="3200" dirty="0">
                <a:solidFill>
                  <a:srgbClr val="FFFFFF"/>
                </a:solidFill>
              </a:rPr>
              <a:t>Build in notifications ad alerts into the app where possible / useful to the user.</a:t>
            </a:r>
          </a:p>
        </p:txBody>
      </p:sp>
      <p:sp>
        <p:nvSpPr>
          <p:cNvPr id="7" name="TextBox 6">
            <a:extLst>
              <a:ext uri="{FF2B5EF4-FFF2-40B4-BE49-F238E27FC236}">
                <a16:creationId xmlns:a16="http://schemas.microsoft.com/office/drawing/2014/main" id="{24FF714C-1AD0-429D-91C0-A4EA467EDAC9}"/>
              </a:ext>
            </a:extLst>
          </p:cNvPr>
          <p:cNvSpPr txBox="1"/>
          <p:nvPr/>
        </p:nvSpPr>
        <p:spPr>
          <a:xfrm>
            <a:off x="9889768" y="6657945"/>
            <a:ext cx="230223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theconversation.com/google-wants-more-mobile-friendly-websites-in-its-mobile-searches-40457">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IN" sz="700">
              <a:solidFill>
                <a:srgbClr val="FFFFFF"/>
              </a:solidFill>
            </a:endParaRPr>
          </a:p>
        </p:txBody>
      </p:sp>
    </p:spTree>
    <p:extLst>
      <p:ext uri="{BB962C8B-B14F-4D97-AF65-F5344CB8AC3E}">
        <p14:creationId xmlns:p14="http://schemas.microsoft.com/office/powerpoint/2010/main" val="62838283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computer&#10;&#10;Description automatically generated">
            <a:extLst>
              <a:ext uri="{FF2B5EF4-FFF2-40B4-BE49-F238E27FC236}">
                <a16:creationId xmlns:a16="http://schemas.microsoft.com/office/drawing/2014/main" id="{8ECFBF5F-0435-4FAF-923D-127D66F1644E}"/>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3424" r="9900" b="5668"/>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4537" cy="6858000"/>
          </a:xfrm>
          <a:prstGeom prst="rect">
            <a:avLst/>
          </a:prstGeom>
          <a:solidFill>
            <a:srgbClr val="4C5F7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FAD5630E-EEAB-4ECA-BA97-231ECC61C530}"/>
              </a:ext>
            </a:extLst>
          </p:cNvPr>
          <p:cNvSpPr>
            <a:spLocks noGrp="1"/>
          </p:cNvSpPr>
          <p:nvPr>
            <p:ph type="title"/>
          </p:nvPr>
        </p:nvSpPr>
        <p:spPr>
          <a:xfrm>
            <a:off x="657225" y="871432"/>
            <a:ext cx="7214566" cy="1658198"/>
          </a:xfrm>
        </p:spPr>
        <p:txBody>
          <a:bodyPr vert="horz" lIns="91440" tIns="45720" rIns="91440" bIns="45720" rtlCol="0" anchor="ctr">
            <a:normAutofit fontScale="90000"/>
          </a:bodyPr>
          <a:lstStyle/>
          <a:p>
            <a:r>
              <a:rPr lang="en-US" sz="5400" b="1">
                <a:latin typeface="Arial" panose="020B0604020202020204" pitchFamily="34" charset="0"/>
                <a:cs typeface="Arial" panose="020B0604020202020204" pitchFamily="34" charset="0"/>
              </a:rPr>
              <a:t>Measure, Refine and Upgrade:</a:t>
            </a:r>
            <a:br>
              <a:rPr lang="en-US" sz="4600"/>
            </a:br>
            <a:endParaRPr lang="en-US" sz="4600" dirty="0"/>
          </a:p>
        </p:txBody>
      </p:sp>
      <p:sp>
        <p:nvSpPr>
          <p:cNvPr id="4" name="Text Placeholder 3">
            <a:extLst>
              <a:ext uri="{FF2B5EF4-FFF2-40B4-BE49-F238E27FC236}">
                <a16:creationId xmlns:a16="http://schemas.microsoft.com/office/drawing/2014/main" id="{AFEB9FC4-E5D3-4820-AC45-B2D1F33B2BC1}"/>
              </a:ext>
            </a:extLst>
          </p:cNvPr>
          <p:cNvSpPr>
            <a:spLocks noGrp="1"/>
          </p:cNvSpPr>
          <p:nvPr>
            <p:ph type="body" sz="half" idx="2"/>
          </p:nvPr>
        </p:nvSpPr>
        <p:spPr>
          <a:xfrm>
            <a:off x="657225" y="2777357"/>
            <a:ext cx="7214566" cy="3003817"/>
          </a:xfrm>
        </p:spPr>
        <p:txBody>
          <a:bodyPr vert="horz" lIns="91440" tIns="45720" rIns="91440" bIns="45720" rtlCol="0">
            <a:normAutofit/>
          </a:bodyPr>
          <a:lstStyle/>
          <a:p>
            <a:pPr marL="285750" indent="-285750">
              <a:lnSpc>
                <a:spcPct val="85000"/>
              </a:lnSpc>
              <a:buFont typeface="Arial" pitchFamily="34" charset="0"/>
              <a:buChar char=" "/>
            </a:pPr>
            <a:r>
              <a:rPr lang="en-US" sz="3200">
                <a:solidFill>
                  <a:srgbClr val="FFFFFF"/>
                </a:solidFill>
              </a:rPr>
              <a:t>Analyze which mechanics work best.</a:t>
            </a:r>
          </a:p>
          <a:p>
            <a:pPr marL="285750" indent="-285750">
              <a:lnSpc>
                <a:spcPct val="85000"/>
              </a:lnSpc>
              <a:buFont typeface="Arial" pitchFamily="34" charset="0"/>
              <a:buChar char=" "/>
            </a:pPr>
            <a:r>
              <a:rPr lang="en-US" sz="3200">
                <a:solidFill>
                  <a:srgbClr val="FFFFFF"/>
                </a:solidFill>
              </a:rPr>
              <a:t>Tweak and upgrade the App periodically.</a:t>
            </a:r>
            <a:endParaRPr lang="en-US" sz="3200" dirty="0">
              <a:solidFill>
                <a:srgbClr val="FFFFFF"/>
              </a:solidFill>
            </a:endParaRPr>
          </a:p>
        </p:txBody>
      </p:sp>
      <p:sp>
        <p:nvSpPr>
          <p:cNvPr id="7" name="TextBox 6">
            <a:extLst>
              <a:ext uri="{FF2B5EF4-FFF2-40B4-BE49-F238E27FC236}">
                <a16:creationId xmlns:a16="http://schemas.microsoft.com/office/drawing/2014/main" id="{C33533A8-C807-4DA5-B9BC-0EE74DD904D8}"/>
              </a:ext>
            </a:extLst>
          </p:cNvPr>
          <p:cNvSpPr txBox="1"/>
          <p:nvPr/>
        </p:nvSpPr>
        <p:spPr>
          <a:xfrm>
            <a:off x="9889768" y="6657945"/>
            <a:ext cx="230223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theconversation.com/google-wants-more-mobile-friendly-websites-in-its-mobile-searches-40457">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IN" sz="700">
              <a:solidFill>
                <a:srgbClr val="FFFFFF"/>
              </a:solidFill>
            </a:endParaRPr>
          </a:p>
        </p:txBody>
      </p:sp>
    </p:spTree>
    <p:extLst>
      <p:ext uri="{BB962C8B-B14F-4D97-AF65-F5344CB8AC3E}">
        <p14:creationId xmlns:p14="http://schemas.microsoft.com/office/powerpoint/2010/main" val="360911612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6553B7-7C4B-491F-939E-EB964609072D}"/>
              </a:ext>
            </a:extLst>
          </p:cNvPr>
          <p:cNvSpPr/>
          <p:nvPr/>
        </p:nvSpPr>
        <p:spPr>
          <a:xfrm>
            <a:off x="0" y="685801"/>
            <a:ext cx="12024360" cy="2800767"/>
          </a:xfrm>
          <a:prstGeom prst="rect">
            <a:avLst/>
          </a:prstGeom>
          <a:noFill/>
        </p:spPr>
        <p:txBody>
          <a:bodyPr wrap="square" lIns="91440" tIns="45720" rIns="91440" bIns="45720">
            <a:spAutoFit/>
          </a:bodyPr>
          <a:lstStyle/>
          <a:p>
            <a:pPr algn="ctr"/>
            <a:r>
              <a:rPr lang="en-IN" sz="88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 Missing Ingredient…. HUH?</a:t>
            </a:r>
            <a:endParaRPr lang="en-IN" sz="8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89252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B3D7-9670-4526-B838-8AC69A223779}"/>
              </a:ext>
            </a:extLst>
          </p:cNvPr>
          <p:cNvSpPr>
            <a:spLocks noGrp="1"/>
          </p:cNvSpPr>
          <p:nvPr>
            <p:ph type="ctrTitle"/>
          </p:nvPr>
        </p:nvSpPr>
        <p:spPr>
          <a:xfrm>
            <a:off x="440436" y="230971"/>
            <a:ext cx="11593068" cy="2503085"/>
          </a:xfrm>
        </p:spPr>
        <p:txBody>
          <a:bodyPr/>
          <a:lstStyle/>
          <a:p>
            <a:r>
              <a:rPr lang="en-IN" b="1"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 missing Ingredient…. HUH?</a:t>
            </a:r>
          </a:p>
        </p:txBody>
      </p:sp>
      <p:sp>
        <p:nvSpPr>
          <p:cNvPr id="4" name="Rectangle 3">
            <a:extLst>
              <a:ext uri="{FF2B5EF4-FFF2-40B4-BE49-F238E27FC236}">
                <a16:creationId xmlns:a16="http://schemas.microsoft.com/office/drawing/2014/main" id="{3500F841-834B-4CF5-8999-CF55083BBCCC}"/>
              </a:ext>
            </a:extLst>
          </p:cNvPr>
          <p:cNvSpPr/>
          <p:nvPr/>
        </p:nvSpPr>
        <p:spPr>
          <a:xfrm rot="21076192">
            <a:off x="2136742" y="3621024"/>
            <a:ext cx="8250841" cy="923330"/>
          </a:xfrm>
          <a:prstGeom prst="rect">
            <a:avLst/>
          </a:prstGeom>
          <a:noFill/>
        </p:spPr>
        <p:txBody>
          <a:bodyPr wrap="square" lIns="91440" tIns="45720" rIns="91440" bIns="45720">
            <a:prstTxWarp prst="textWave1">
              <a:avLst/>
            </a:prstTxWarp>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Build An Awesome App!!! ;-)</a:t>
            </a:r>
          </a:p>
        </p:txBody>
      </p:sp>
    </p:spTree>
    <p:extLst>
      <p:ext uri="{BB962C8B-B14F-4D97-AF65-F5344CB8AC3E}">
        <p14:creationId xmlns:p14="http://schemas.microsoft.com/office/powerpoint/2010/main" val="75192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computer&#10;&#10;Description automatically generated">
            <a:extLst>
              <a:ext uri="{FF2B5EF4-FFF2-40B4-BE49-F238E27FC236}">
                <a16:creationId xmlns:a16="http://schemas.microsoft.com/office/drawing/2014/main" id="{6BF9B944-D67B-4CF1-9BCD-81E4E177EBE9}"/>
              </a:ext>
            </a:extLst>
          </p:cNvPr>
          <p:cNvPicPr>
            <a:picLocks noGrp="1" noChangeAspect="1"/>
          </p:cNvPicPr>
          <p:nvPr>
            <p:ph idx="1"/>
          </p:nvPr>
        </p:nvPicPr>
        <p:blipFill rotWithShape="1">
          <a:blip r:embed="rId2">
            <a:alphaModFix amt="35000"/>
            <a:extLst>
              <a:ext uri="{837473B0-CC2E-450A-ABE3-18F120FF3D39}">
                <a1611:picAttrSrcUrl xmlns:a1611="http://schemas.microsoft.com/office/drawing/2016/11/main" r:id="rId3"/>
              </a:ext>
            </a:extLst>
          </a:blip>
          <a:srcRect l="889"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8ABD1B32-D4BA-456E-A424-CCED0657502B}"/>
              </a:ext>
            </a:extLst>
          </p:cNvPr>
          <p:cNvSpPr>
            <a:spLocks noGrp="1"/>
          </p:cNvSpPr>
          <p:nvPr>
            <p:ph type="title"/>
          </p:nvPr>
        </p:nvSpPr>
        <p:spPr>
          <a:xfrm>
            <a:off x="657224" y="499533"/>
            <a:ext cx="10772775" cy="1658198"/>
          </a:xfrm>
        </p:spPr>
        <p:txBody>
          <a:bodyPr vert="horz" lIns="91440" tIns="45720" rIns="91440" bIns="45720" rtlCol="0" anchor="ctr">
            <a:normAutofit/>
          </a:bodyPr>
          <a:lstStyle/>
          <a:p>
            <a:r>
              <a:rPr lang="en-US" sz="5400" b="1" dirty="0">
                <a:solidFill>
                  <a:schemeClr val="tx1"/>
                </a:solidFill>
                <a:latin typeface="Arial" panose="020B0604020202020204" pitchFamily="34" charset="0"/>
                <a:cs typeface="Arial" panose="020B0604020202020204" pitchFamily="34" charset="0"/>
              </a:rPr>
              <a:t>Commandments for making a great app:</a:t>
            </a:r>
          </a:p>
        </p:txBody>
      </p:sp>
      <p:sp>
        <p:nvSpPr>
          <p:cNvPr id="4" name="Text Placeholder 3">
            <a:extLst>
              <a:ext uri="{FF2B5EF4-FFF2-40B4-BE49-F238E27FC236}">
                <a16:creationId xmlns:a16="http://schemas.microsoft.com/office/drawing/2014/main" id="{DF48EE95-CD46-4670-8D73-63E02C31A530}"/>
              </a:ext>
            </a:extLst>
          </p:cNvPr>
          <p:cNvSpPr>
            <a:spLocks noGrp="1"/>
          </p:cNvSpPr>
          <p:nvPr>
            <p:ph type="body" sz="half" idx="2"/>
          </p:nvPr>
        </p:nvSpPr>
        <p:spPr>
          <a:xfrm>
            <a:off x="1900990" y="2148509"/>
            <a:ext cx="5378116" cy="4509436"/>
          </a:xfrm>
        </p:spPr>
        <p:txBody>
          <a:bodyPr vert="horz" lIns="91440" tIns="45720" rIns="91440" bIns="45720" rtlCol="0">
            <a:noAutofit/>
          </a:bodyPr>
          <a:lstStyle/>
          <a:p>
            <a:pPr marL="342900" indent="-342900">
              <a:lnSpc>
                <a:spcPct val="85000"/>
              </a:lnSpc>
              <a:buFont typeface="Arial" pitchFamily="34" charset="0"/>
              <a:buChar char=" "/>
            </a:pPr>
            <a:r>
              <a:rPr lang="en-US" sz="2400" dirty="0">
                <a:solidFill>
                  <a:schemeClr val="tx1"/>
                </a:solidFill>
              </a:rPr>
              <a:t>Make it unique or make it better.</a:t>
            </a:r>
          </a:p>
          <a:p>
            <a:pPr marL="342900" indent="-342900">
              <a:lnSpc>
                <a:spcPct val="85000"/>
              </a:lnSpc>
              <a:buFont typeface="Arial" pitchFamily="34" charset="0"/>
              <a:buChar char=" "/>
            </a:pPr>
            <a:r>
              <a:rPr lang="en-US" sz="2400" dirty="0">
                <a:solidFill>
                  <a:schemeClr val="tx1"/>
                </a:solidFill>
              </a:rPr>
              <a:t>Select a good name.</a:t>
            </a:r>
          </a:p>
          <a:p>
            <a:pPr marL="342900" indent="-342900">
              <a:lnSpc>
                <a:spcPct val="85000"/>
              </a:lnSpc>
              <a:buFont typeface="Arial" pitchFamily="34" charset="0"/>
              <a:buChar char=" "/>
            </a:pPr>
            <a:r>
              <a:rPr lang="en-US" sz="2400" dirty="0">
                <a:solidFill>
                  <a:schemeClr val="tx1"/>
                </a:solidFill>
              </a:rPr>
              <a:t>Find your competitor.</a:t>
            </a:r>
          </a:p>
          <a:p>
            <a:pPr marL="342900" indent="-342900">
              <a:lnSpc>
                <a:spcPct val="85000"/>
              </a:lnSpc>
              <a:buFont typeface="Arial" pitchFamily="34" charset="0"/>
              <a:buChar char=" "/>
            </a:pPr>
            <a:r>
              <a:rPr lang="en-US" sz="2400" dirty="0">
                <a:solidFill>
                  <a:schemeClr val="tx1"/>
                </a:solidFill>
              </a:rPr>
              <a:t>Create an attractive Icon</a:t>
            </a:r>
          </a:p>
          <a:p>
            <a:pPr marL="342900" indent="-342900">
              <a:lnSpc>
                <a:spcPct val="85000"/>
              </a:lnSpc>
              <a:buFont typeface="Arial" pitchFamily="34" charset="0"/>
              <a:buChar char=" "/>
            </a:pPr>
            <a:r>
              <a:rPr lang="en-US" sz="2400" dirty="0">
                <a:solidFill>
                  <a:schemeClr val="tx1"/>
                </a:solidFill>
              </a:rPr>
              <a:t>Will it work in the real world?</a:t>
            </a:r>
          </a:p>
          <a:p>
            <a:pPr marL="342900" indent="-342900">
              <a:lnSpc>
                <a:spcPct val="85000"/>
              </a:lnSpc>
              <a:buFont typeface="Arial" pitchFamily="34" charset="0"/>
              <a:buChar char=" "/>
            </a:pPr>
            <a:r>
              <a:rPr lang="en-US" sz="2400" dirty="0">
                <a:solidFill>
                  <a:schemeClr val="tx1"/>
                </a:solidFill>
              </a:rPr>
              <a:t>Is it a Joy to use?</a:t>
            </a:r>
          </a:p>
          <a:p>
            <a:pPr marL="342900" indent="-342900">
              <a:lnSpc>
                <a:spcPct val="85000"/>
              </a:lnSpc>
              <a:buFont typeface="Arial" pitchFamily="34" charset="0"/>
              <a:buChar char=" "/>
            </a:pPr>
            <a:r>
              <a:rPr lang="en-US" sz="2400" dirty="0">
                <a:solidFill>
                  <a:schemeClr val="tx1"/>
                </a:solidFill>
              </a:rPr>
              <a:t>How will people share it?</a:t>
            </a:r>
          </a:p>
          <a:p>
            <a:pPr marL="342900" indent="-342900">
              <a:lnSpc>
                <a:spcPct val="85000"/>
              </a:lnSpc>
              <a:buFont typeface="Arial" pitchFamily="34" charset="0"/>
              <a:buChar char=" "/>
            </a:pPr>
            <a:r>
              <a:rPr lang="en-US" sz="2400" dirty="0">
                <a:solidFill>
                  <a:schemeClr val="tx1"/>
                </a:solidFill>
              </a:rPr>
              <a:t>What will the haters say?</a:t>
            </a:r>
          </a:p>
          <a:p>
            <a:pPr marL="342900" indent="-342900">
              <a:lnSpc>
                <a:spcPct val="85000"/>
              </a:lnSpc>
              <a:buFont typeface="Arial" pitchFamily="34" charset="0"/>
              <a:buChar char=" "/>
            </a:pPr>
            <a:r>
              <a:rPr lang="en-US" sz="2400" dirty="0">
                <a:solidFill>
                  <a:schemeClr val="tx1"/>
                </a:solidFill>
              </a:rPr>
              <a:t>Plan to promote it.</a:t>
            </a:r>
          </a:p>
          <a:p>
            <a:pPr marL="342900" indent="-342900">
              <a:lnSpc>
                <a:spcPct val="85000"/>
              </a:lnSpc>
              <a:buFont typeface="Arial" pitchFamily="34" charset="0"/>
              <a:buChar char=" "/>
            </a:pPr>
            <a:r>
              <a:rPr lang="en-US" sz="2400" dirty="0">
                <a:solidFill>
                  <a:schemeClr val="tx1"/>
                </a:solidFill>
              </a:rPr>
              <a:t>Plan to support it.</a:t>
            </a:r>
          </a:p>
        </p:txBody>
      </p:sp>
      <p:sp>
        <p:nvSpPr>
          <p:cNvPr id="7" name="TextBox 6">
            <a:extLst>
              <a:ext uri="{FF2B5EF4-FFF2-40B4-BE49-F238E27FC236}">
                <a16:creationId xmlns:a16="http://schemas.microsoft.com/office/drawing/2014/main" id="{E15A294F-2486-4242-BA54-13AF05993DD7}"/>
              </a:ext>
            </a:extLst>
          </p:cNvPr>
          <p:cNvSpPr txBox="1"/>
          <p:nvPr/>
        </p:nvSpPr>
        <p:spPr>
          <a:xfrm>
            <a:off x="9889768" y="6657945"/>
            <a:ext cx="230223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theconversation.com/google-wants-more-mobile-friendly-websites-in-its-mobile-searches-40457">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IN" sz="700">
              <a:solidFill>
                <a:srgbClr val="FFFFFF"/>
              </a:solidFill>
            </a:endParaRPr>
          </a:p>
        </p:txBody>
      </p:sp>
    </p:spTree>
    <p:extLst>
      <p:ext uri="{BB962C8B-B14F-4D97-AF65-F5344CB8AC3E}">
        <p14:creationId xmlns:p14="http://schemas.microsoft.com/office/powerpoint/2010/main" val="292038023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F7B1E0-A280-4F5D-9935-6B5F3359DC70}"/>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8F7F21E-9AB9-4F11-A596-3B504C2231F2}"/>
              </a:ext>
            </a:extLst>
          </p:cNvPr>
          <p:cNvSpPr>
            <a:spLocks noGrp="1"/>
          </p:cNvSpPr>
          <p:nvPr>
            <p:ph type="title"/>
          </p:nvPr>
        </p:nvSpPr>
        <p:spPr>
          <a:xfrm>
            <a:off x="657224" y="499533"/>
            <a:ext cx="10772775" cy="1658198"/>
          </a:xfrm>
        </p:spPr>
        <p:txBody>
          <a:bodyPr>
            <a:normAutofit/>
          </a:bodyPr>
          <a:lstStyle/>
          <a:p>
            <a:r>
              <a:rPr lang="en-IN" b="1" dirty="0">
                <a:solidFill>
                  <a:schemeClr val="tx1"/>
                </a:solidFill>
                <a:latin typeface="Arial" panose="020B0604020202020204" pitchFamily="34" charset="0"/>
                <a:cs typeface="Arial" panose="020B0604020202020204" pitchFamily="34" charset="0"/>
              </a:rPr>
              <a:t>ABSTRACT</a:t>
            </a:r>
          </a:p>
        </p:txBody>
      </p:sp>
      <p:sp>
        <p:nvSpPr>
          <p:cNvPr id="3" name="Content Placeholder 2">
            <a:extLst>
              <a:ext uri="{FF2B5EF4-FFF2-40B4-BE49-F238E27FC236}">
                <a16:creationId xmlns:a16="http://schemas.microsoft.com/office/drawing/2014/main" id="{A08A6FB0-5433-49D5-B9EC-9E115B44C6F9}"/>
              </a:ext>
            </a:extLst>
          </p:cNvPr>
          <p:cNvSpPr>
            <a:spLocks noGrp="1"/>
          </p:cNvSpPr>
          <p:nvPr>
            <p:ph idx="1"/>
          </p:nvPr>
        </p:nvSpPr>
        <p:spPr>
          <a:xfrm>
            <a:off x="657224" y="1929131"/>
            <a:ext cx="10753725" cy="3766185"/>
          </a:xfrm>
        </p:spPr>
        <p:txBody>
          <a:bodyPr>
            <a:noAutofit/>
          </a:bodyPr>
          <a:lstStyle/>
          <a:p>
            <a:r>
              <a:rPr lang="en-US" dirty="0">
                <a:solidFill>
                  <a:schemeClr val="tx1"/>
                </a:solidFill>
              </a:rPr>
              <a:t>The aim is to study the current application market trends and see how the consumers are using the mobile applications, and how traditional and digital marketing methods can be applied to applications marketing. These methods are also combined to create the most optimal way to create a marketing communications plan for the application. The marketing communication plan is divided to prelaunch, launch and after launch activities. These different parts will support the relationship with the launching of the app and its marketing communications. The main goal with the marketing communication plan is to build awareness and create customer engagement through social media and other channels. The method used in this thesis is qualitative. Mostly the method of this thesis is desktop study. Benchmarking was implemented through a case study where a successful app was examined. The marketing strategy of the case app was used to get ideas in the marketing plan. Mainly the plan was focusing on using marketing tools and social media channels to gain awareness and customer engagement, and to create a guideline how to start. </a:t>
            </a:r>
            <a:endParaRPr lang="en-IN" dirty="0">
              <a:solidFill>
                <a:schemeClr val="tx1"/>
              </a:solidFill>
            </a:endParaRPr>
          </a:p>
        </p:txBody>
      </p:sp>
    </p:spTree>
    <p:extLst>
      <p:ext uri="{BB962C8B-B14F-4D97-AF65-F5344CB8AC3E}">
        <p14:creationId xmlns:p14="http://schemas.microsoft.com/office/powerpoint/2010/main" val="246165672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hade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0364C-740F-4A4B-AA8B-7FD7069B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62F22-1753-45F7-90CA-F6806E8DA46C}"/>
              </a:ext>
            </a:extLst>
          </p:cNvPr>
          <p:cNvSpPr>
            <a:spLocks noGrp="1"/>
          </p:cNvSpPr>
          <p:nvPr>
            <p:ph type="ctrTitle"/>
          </p:nvPr>
        </p:nvSpPr>
        <p:spPr>
          <a:xfrm>
            <a:off x="603503" y="770467"/>
            <a:ext cx="12025101" cy="1194257"/>
          </a:xfrm>
        </p:spPr>
        <p:txBody>
          <a:bodyPr>
            <a:normAutofit/>
          </a:bodyPr>
          <a:lstStyle/>
          <a:p>
            <a:r>
              <a:rPr lang="en-IN" dirty="0">
                <a:solidFill>
                  <a:schemeClr val="tx1"/>
                </a:solidFill>
                <a:latin typeface="Arial" panose="020B0604020202020204" pitchFamily="34" charset="0"/>
                <a:cs typeface="Arial" panose="020B0604020202020204" pitchFamily="34" charset="0"/>
              </a:rPr>
              <a:t>Conclusion:</a:t>
            </a:r>
          </a:p>
        </p:txBody>
      </p:sp>
      <p:sp>
        <p:nvSpPr>
          <p:cNvPr id="3" name="Subtitle 2">
            <a:extLst>
              <a:ext uri="{FF2B5EF4-FFF2-40B4-BE49-F238E27FC236}">
                <a16:creationId xmlns:a16="http://schemas.microsoft.com/office/drawing/2014/main" id="{B44B7953-506D-4FB8-92E6-ACB22C116EDE}"/>
              </a:ext>
            </a:extLst>
          </p:cNvPr>
          <p:cNvSpPr>
            <a:spLocks noGrp="1"/>
          </p:cNvSpPr>
          <p:nvPr>
            <p:ph type="subTitle" idx="1"/>
          </p:nvPr>
        </p:nvSpPr>
        <p:spPr>
          <a:xfrm>
            <a:off x="1923782" y="2644346"/>
            <a:ext cx="9938704" cy="3443187"/>
          </a:xfrm>
        </p:spPr>
        <p:txBody>
          <a:bodyPr>
            <a:normAutofit/>
          </a:bodyPr>
          <a:lstStyle/>
          <a:p>
            <a:r>
              <a:rPr lang="en-IN" sz="2700" dirty="0">
                <a:solidFill>
                  <a:schemeClr val="tx1"/>
                </a:solidFill>
              </a:rPr>
              <a:t>Smartphones have become a great resource for mobile app marketing. However, the web still matters a lot, and it play a vital role in the growth of business. With the above-mentioned points it is clear that mobile app marketing requires great efforts and time but if the marketing strategies are planned and executed properly, your app can achieve the top rank on app store.</a:t>
            </a:r>
          </a:p>
        </p:txBody>
      </p:sp>
    </p:spTree>
    <p:extLst>
      <p:ext uri="{BB962C8B-B14F-4D97-AF65-F5344CB8AC3E}">
        <p14:creationId xmlns:p14="http://schemas.microsoft.com/office/powerpoint/2010/main" val="39748171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drawing&#10;&#10;Description automatically generated">
            <a:extLst>
              <a:ext uri="{FF2B5EF4-FFF2-40B4-BE49-F238E27FC236}">
                <a16:creationId xmlns:a16="http://schemas.microsoft.com/office/drawing/2014/main" id="{D79CC2B5-E72D-4EB6-B043-B2763E9D6435}"/>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152144" y="-229787"/>
            <a:ext cx="10021823" cy="8051653"/>
          </a:xfrm>
        </p:spPr>
      </p:pic>
    </p:spTree>
    <p:extLst>
      <p:ext uri="{BB962C8B-B14F-4D97-AF65-F5344CB8AC3E}">
        <p14:creationId xmlns:p14="http://schemas.microsoft.com/office/powerpoint/2010/main" val="3945249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hade val="95000"/>
            <a:satMod val="170000"/>
          </a:schemeClr>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FE3A536-71BE-44C0-839D-5F8F056A2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D59ACD-15B3-4C3C-81ED-C1E1876BE20F}"/>
              </a:ext>
            </a:extLst>
          </p:cNvPr>
          <p:cNvSpPr>
            <a:spLocks noGrp="1"/>
          </p:cNvSpPr>
          <p:nvPr>
            <p:ph idx="1"/>
          </p:nvPr>
        </p:nvSpPr>
        <p:spPr>
          <a:xfrm>
            <a:off x="676656" y="1457326"/>
            <a:ext cx="10467593" cy="4810124"/>
          </a:xfrm>
        </p:spPr>
        <p:txBody>
          <a:bodyPr vert="horz" lIns="91440" tIns="45720" rIns="91440" bIns="45720" rtlCol="0">
            <a:normAutofit lnSpcReduction="10000"/>
          </a:bodyPr>
          <a:lstStyle/>
          <a:p>
            <a:pPr marL="0" indent="0">
              <a:buNone/>
            </a:pPr>
            <a:r>
              <a:rPr lang="en-US" dirty="0">
                <a:latin typeface="+mj-lt"/>
              </a:rPr>
              <a:t>Introduction</a:t>
            </a:r>
          </a:p>
          <a:p>
            <a:pPr marL="0" indent="0">
              <a:buNone/>
            </a:pPr>
            <a:endParaRPr lang="en-US" dirty="0">
              <a:latin typeface="+mj-lt"/>
            </a:endParaRPr>
          </a:p>
          <a:p>
            <a:pPr marL="0" indent="0">
              <a:buNone/>
            </a:pPr>
            <a:r>
              <a:rPr lang="en-US" dirty="0">
                <a:latin typeface="+mj-lt"/>
              </a:rPr>
              <a:t>Ranking</a:t>
            </a:r>
          </a:p>
          <a:p>
            <a:pPr marL="0" indent="0">
              <a:buNone/>
            </a:pPr>
            <a:endParaRPr lang="en-US" dirty="0">
              <a:latin typeface="+mj-lt"/>
            </a:endParaRPr>
          </a:p>
          <a:p>
            <a:pPr marL="0" indent="0">
              <a:buNone/>
            </a:pPr>
            <a:r>
              <a:rPr lang="en-US" dirty="0">
                <a:latin typeface="+mj-lt"/>
              </a:rPr>
              <a:t> Strategies for Marketing</a:t>
            </a:r>
          </a:p>
          <a:p>
            <a:pPr marL="0" indent="0">
              <a:buNone/>
            </a:pPr>
            <a:endParaRPr lang="en-US" dirty="0">
              <a:latin typeface="+mj-lt"/>
            </a:endParaRPr>
          </a:p>
          <a:p>
            <a:pPr marL="0" indent="0">
              <a:buNone/>
            </a:pPr>
            <a:r>
              <a:rPr lang="en-US" sz="1800" dirty="0">
                <a:latin typeface="+mj-lt"/>
              </a:rPr>
              <a:t> </a:t>
            </a:r>
            <a:r>
              <a:rPr lang="en-US" dirty="0">
                <a:latin typeface="+mj-lt"/>
              </a:rPr>
              <a:t>Types of  Strategies </a:t>
            </a:r>
          </a:p>
          <a:p>
            <a:pPr marL="0" indent="0">
              <a:buNone/>
            </a:pPr>
            <a:endParaRPr lang="en-US" dirty="0">
              <a:latin typeface="+mj-lt"/>
            </a:endParaRPr>
          </a:p>
          <a:p>
            <a:pPr marL="0" indent="0">
              <a:buNone/>
            </a:pPr>
            <a:r>
              <a:rPr lang="en-US" dirty="0">
                <a:latin typeface="+mj-lt"/>
              </a:rPr>
              <a:t>Commandments</a:t>
            </a:r>
          </a:p>
          <a:p>
            <a:pPr marL="0" indent="0">
              <a:buNone/>
            </a:pPr>
            <a:endParaRPr lang="en-US" dirty="0">
              <a:latin typeface="+mj-lt"/>
            </a:endParaRPr>
          </a:p>
          <a:p>
            <a:pPr marL="0" indent="0">
              <a:buNone/>
            </a:pPr>
            <a:r>
              <a:rPr lang="en-US" dirty="0">
                <a:latin typeface="+mj-lt"/>
              </a:rPr>
              <a:t>Conclusion</a:t>
            </a:r>
          </a:p>
        </p:txBody>
      </p:sp>
      <p:sp>
        <p:nvSpPr>
          <p:cNvPr id="2" name="Title 1">
            <a:extLst>
              <a:ext uri="{FF2B5EF4-FFF2-40B4-BE49-F238E27FC236}">
                <a16:creationId xmlns:a16="http://schemas.microsoft.com/office/drawing/2014/main" id="{3205F1D3-2577-4081-AFDE-F9989964B081}"/>
              </a:ext>
            </a:extLst>
          </p:cNvPr>
          <p:cNvSpPr>
            <a:spLocks noGrp="1"/>
          </p:cNvSpPr>
          <p:nvPr>
            <p:ph type="title"/>
          </p:nvPr>
        </p:nvSpPr>
        <p:spPr>
          <a:xfrm>
            <a:off x="657224" y="499533"/>
            <a:ext cx="10772775" cy="738717"/>
          </a:xfrm>
        </p:spPr>
        <p:txBody>
          <a:bodyPr vert="horz" lIns="91440" tIns="45720" rIns="91440" bIns="45720" rtlCol="0">
            <a:normAutofit fontScale="90000"/>
          </a:bodyPr>
          <a:lstStyle/>
          <a:p>
            <a:pPr algn="ctr"/>
            <a:r>
              <a:rPr lang="en-US" b="1" dirty="0">
                <a:solidFill>
                  <a:schemeClr val="tx1"/>
                </a:solidFill>
                <a:latin typeface="Arial" panose="020B0604020202020204" pitchFamily="34" charset="0"/>
                <a:cs typeface="Arial" panose="020B0604020202020204" pitchFamily="34" charset="0"/>
              </a:rPr>
              <a:t>Index</a:t>
            </a:r>
          </a:p>
        </p:txBody>
      </p:sp>
    </p:spTree>
    <p:extLst>
      <p:ext uri="{BB962C8B-B14F-4D97-AF65-F5344CB8AC3E}">
        <p14:creationId xmlns:p14="http://schemas.microsoft.com/office/powerpoint/2010/main" val="8341794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hade val="95000"/>
            <a:satMod val="170000"/>
          </a:schemeClr>
        </a:solidFill>
        <a:effectLst/>
      </p:bgPr>
    </p:bg>
    <p:spTree>
      <p:nvGrpSpPr>
        <p:cNvPr id="1" name=""/>
        <p:cNvGrpSpPr/>
        <p:nvPr/>
      </p:nvGrpSpPr>
      <p:grpSpPr>
        <a:xfrm>
          <a:off x="0" y="0"/>
          <a:ext cx="0" cy="0"/>
          <a:chOff x="0" y="0"/>
          <a:chExt cx="0" cy="0"/>
        </a:xfrm>
      </p:grpSpPr>
      <p:sp useBgFill="1">
        <p:nvSpPr>
          <p:cNvPr id="15" name="Rectangle 12">
            <a:extLst>
              <a:ext uri="{FF2B5EF4-FFF2-40B4-BE49-F238E27FC236}">
                <a16:creationId xmlns:a16="http://schemas.microsoft.com/office/drawing/2014/main" id="{6FE3A536-71BE-44C0-839D-5F8F056A2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02F92A-5B88-482F-AFD0-0DA6D8242ED2}"/>
              </a:ext>
            </a:extLst>
          </p:cNvPr>
          <p:cNvSpPr>
            <a:spLocks noGrp="1"/>
          </p:cNvSpPr>
          <p:nvPr>
            <p:ph idx="1"/>
          </p:nvPr>
        </p:nvSpPr>
        <p:spPr>
          <a:xfrm>
            <a:off x="676656" y="1352550"/>
            <a:ext cx="11181969" cy="5286376"/>
          </a:xfrm>
        </p:spPr>
        <p:txBody>
          <a:bodyPr>
            <a:noAutofit/>
          </a:bodyPr>
          <a:lstStyle/>
          <a:p>
            <a:r>
              <a:rPr lang="en-US" dirty="0">
                <a:cs typeface="Arial" panose="020B0604020202020204" pitchFamily="34" charset="0"/>
              </a:rPr>
              <a:t>Application stores offer different kinds of applications, such as games, entertainment or applications with information. As the application market is constantly growing, the new apps have difficulties to stand out and get found on the app stores. Planning includes making a research on the current markets and application trends, defining target audience and creating a marketing communications plan. In applications marketing the activities done before the launch are important where the users should have an image and know the application before the launch, because it creates interest towards the application. This can be done by presenting the application to potential users, bloggers, or to authors that write about new technologies and applications. These people could be introduced to the applications by showing previews or asking them to test it. The pre-launch activities can include creating website, accounts on different Social Media channels and creating a newsletter sent by email. The company can have a landing page, which is the page that the consumer sees first after clicking a link. This landing page should have information about the app, for example what are the main features, for which platforms it is available and when it will be published. Launching an application to international markets requires more research than for an app. </a:t>
            </a:r>
            <a:endParaRPr lang="en-IN" dirty="0">
              <a:cs typeface="Arial" panose="020B0604020202020204" pitchFamily="34" charset="0"/>
            </a:endParaRPr>
          </a:p>
        </p:txBody>
      </p:sp>
      <p:sp>
        <p:nvSpPr>
          <p:cNvPr id="2" name="Title 1">
            <a:extLst>
              <a:ext uri="{FF2B5EF4-FFF2-40B4-BE49-F238E27FC236}">
                <a16:creationId xmlns:a16="http://schemas.microsoft.com/office/drawing/2014/main" id="{04B0D87D-D98A-4C96-AA84-5D77B452BAB7}"/>
              </a:ext>
            </a:extLst>
          </p:cNvPr>
          <p:cNvSpPr>
            <a:spLocks noGrp="1"/>
          </p:cNvSpPr>
          <p:nvPr>
            <p:ph type="title"/>
          </p:nvPr>
        </p:nvSpPr>
        <p:spPr>
          <a:xfrm>
            <a:off x="657224" y="499533"/>
            <a:ext cx="10772775" cy="853017"/>
          </a:xfrm>
        </p:spPr>
        <p:txBody>
          <a:bodyPr>
            <a:normAutofit/>
          </a:bodyPr>
          <a:lstStyle/>
          <a:p>
            <a:r>
              <a:rPr lang="en-IN" b="1" dirty="0">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262565746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FACC-080F-4CA6-8520-48BA9DAC0C4C}"/>
              </a:ext>
            </a:extLst>
          </p:cNvPr>
          <p:cNvSpPr>
            <a:spLocks noGrp="1"/>
          </p:cNvSpPr>
          <p:nvPr>
            <p:ph type="title"/>
          </p:nvPr>
        </p:nvSpPr>
        <p:spPr>
          <a:xfrm>
            <a:off x="657224" y="499533"/>
            <a:ext cx="10772775" cy="881211"/>
          </a:xfrm>
        </p:spPr>
        <p:txBody>
          <a:bodyPr/>
          <a:lstStyle/>
          <a:p>
            <a:r>
              <a:rPr lang="en-IN" b="1" dirty="0">
                <a:latin typeface="Arial" panose="020B0604020202020204" pitchFamily="34" charset="0"/>
                <a:cs typeface="Arial" panose="020B0604020202020204" pitchFamily="34" charset="0"/>
              </a:rPr>
              <a:t>How does ranking works?</a:t>
            </a:r>
          </a:p>
        </p:txBody>
      </p:sp>
      <p:graphicFrame>
        <p:nvGraphicFramePr>
          <p:cNvPr id="6" name="Content Placeholder 5">
            <a:extLst>
              <a:ext uri="{FF2B5EF4-FFF2-40B4-BE49-F238E27FC236}">
                <a16:creationId xmlns:a16="http://schemas.microsoft.com/office/drawing/2014/main" id="{99EF29A2-C98C-4B54-A5F3-B46940E70817}"/>
              </a:ext>
            </a:extLst>
          </p:cNvPr>
          <p:cNvGraphicFramePr>
            <a:graphicFrameLocks noGrp="1"/>
          </p:cNvGraphicFramePr>
          <p:nvPr>
            <p:ph idx="1"/>
            <p:extLst>
              <p:ext uri="{D42A27DB-BD31-4B8C-83A1-F6EECF244321}">
                <p14:modId xmlns:p14="http://schemas.microsoft.com/office/powerpoint/2010/main" val="2951143191"/>
              </p:ext>
            </p:extLst>
          </p:nvPr>
        </p:nvGraphicFramePr>
        <p:xfrm>
          <a:off x="878205" y="1728215"/>
          <a:ext cx="10753725" cy="4379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CE6AFDFD-E859-4051-8019-E83799B39E53}"/>
              </a:ext>
            </a:extLst>
          </p:cNvPr>
          <p:cNvSpPr txBox="1"/>
          <p:nvPr/>
        </p:nvSpPr>
        <p:spPr>
          <a:xfrm>
            <a:off x="7525512" y="1380744"/>
            <a:ext cx="4106418" cy="923330"/>
          </a:xfrm>
          <a:prstGeom prst="rect">
            <a:avLst/>
          </a:prstGeom>
          <a:noFill/>
        </p:spPr>
        <p:txBody>
          <a:bodyPr wrap="square" rtlCol="0">
            <a:spAutoFit/>
          </a:bodyPr>
          <a:lstStyle/>
          <a:p>
            <a:r>
              <a:rPr lang="en-IN" dirty="0"/>
              <a:t> Ranking is based on the last 3-4 days of downloads, with today’s marketing the most.</a:t>
            </a:r>
          </a:p>
        </p:txBody>
      </p:sp>
      <p:sp>
        <p:nvSpPr>
          <p:cNvPr id="10" name="TextBox 9">
            <a:extLst>
              <a:ext uri="{FF2B5EF4-FFF2-40B4-BE49-F238E27FC236}">
                <a16:creationId xmlns:a16="http://schemas.microsoft.com/office/drawing/2014/main" id="{C573AD24-4BCD-4F85-B654-387909582796}"/>
              </a:ext>
            </a:extLst>
          </p:cNvPr>
          <p:cNvSpPr txBox="1"/>
          <p:nvPr/>
        </p:nvSpPr>
        <p:spPr>
          <a:xfrm>
            <a:off x="466344" y="5477256"/>
            <a:ext cx="11585448" cy="1200329"/>
          </a:xfrm>
          <a:prstGeom prst="rect">
            <a:avLst/>
          </a:prstGeom>
          <a:noFill/>
        </p:spPr>
        <p:txBody>
          <a:bodyPr wrap="square" rtlCol="0">
            <a:spAutoFit/>
          </a:bodyPr>
          <a:lstStyle/>
          <a:p>
            <a:r>
              <a:rPr lang="en-IN" dirty="0"/>
              <a:t>Recently however, there are whispers that it’s not just all about downloads anymore – that how often your app gets used is factored into your rank as well. </a:t>
            </a:r>
          </a:p>
          <a:p>
            <a:r>
              <a:rPr lang="en-IN" dirty="0"/>
              <a:t>           </a:t>
            </a:r>
          </a:p>
          <a:p>
            <a:r>
              <a:rPr lang="en-IN" dirty="0"/>
              <a:t>         So you need to drive downloads and encourage repeat usage.</a:t>
            </a:r>
          </a:p>
        </p:txBody>
      </p:sp>
    </p:spTree>
    <p:extLst>
      <p:ext uri="{BB962C8B-B14F-4D97-AF65-F5344CB8AC3E}">
        <p14:creationId xmlns:p14="http://schemas.microsoft.com/office/powerpoint/2010/main" val="127121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0B872-3A6F-402F-8066-C2FD137A6F6F}"/>
              </a:ext>
            </a:extLst>
          </p:cNvPr>
          <p:cNvSpPr>
            <a:spLocks noGrp="1"/>
          </p:cNvSpPr>
          <p:nvPr>
            <p:ph type="title"/>
          </p:nvPr>
        </p:nvSpPr>
        <p:spPr>
          <a:xfrm>
            <a:off x="6094128" y="292609"/>
            <a:ext cx="5975952" cy="1490471"/>
          </a:xfrm>
        </p:spPr>
        <p:txBody>
          <a:bodyPr vert="horz" lIns="91440" tIns="45720" rIns="91440" bIns="45720" rtlCol="0" anchor="ctr">
            <a:normAutofit fontScale="90000"/>
          </a:bodyPr>
          <a:lstStyle/>
          <a:p>
            <a:r>
              <a:rPr lang="en-US" sz="5400" b="1" dirty="0">
                <a:solidFill>
                  <a:srgbClr val="6FE7FF"/>
                </a:solidFill>
                <a:latin typeface="Arial" panose="020B0604020202020204" pitchFamily="34" charset="0"/>
                <a:cs typeface="Arial" panose="020B0604020202020204" pitchFamily="34" charset="0"/>
              </a:rPr>
              <a:t>Strategies for App Marketing:</a:t>
            </a:r>
          </a:p>
        </p:txBody>
      </p:sp>
      <p:sp>
        <p:nvSpPr>
          <p:cNvPr id="16" name="Rectangle 15">
            <a:extLst>
              <a:ext uri="{FF2B5EF4-FFF2-40B4-BE49-F238E27FC236}">
                <a16:creationId xmlns:a16="http://schemas.microsoft.com/office/drawing/2014/main" id="{88E62604-C40E-4D56-9D66-FD94B0CA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2616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rush&#10;&#10;Description automatically generated">
            <a:extLst>
              <a:ext uri="{FF2B5EF4-FFF2-40B4-BE49-F238E27FC236}">
                <a16:creationId xmlns:a16="http://schemas.microsoft.com/office/drawing/2014/main" id="{8D79B880-1BE3-4620-A95E-0DAC4ACBEFD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7461" b="5968"/>
          <a:stretch/>
        </p:blipFill>
        <p:spPr>
          <a:xfrm>
            <a:off x="870090" y="83084"/>
            <a:ext cx="4572000" cy="2450582"/>
          </a:xfrm>
          <a:prstGeom prst="rect">
            <a:avLst/>
          </a:prstGeom>
        </p:spPr>
      </p:pic>
      <p:sp>
        <p:nvSpPr>
          <p:cNvPr id="18" name="Rectangle 17">
            <a:extLst>
              <a:ext uri="{FF2B5EF4-FFF2-40B4-BE49-F238E27FC236}">
                <a16:creationId xmlns:a16="http://schemas.microsoft.com/office/drawing/2014/main" id="{8A330AB8-A767-46C8-ABEF-2477854EF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2836942"/>
            <a:ext cx="4901184" cy="4021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able, indoor, photo, sitting&#10;&#10;Description automatically generated">
            <a:extLst>
              <a:ext uri="{FF2B5EF4-FFF2-40B4-BE49-F238E27FC236}">
                <a16:creationId xmlns:a16="http://schemas.microsoft.com/office/drawing/2014/main" id="{3DE54295-4006-4E83-9AF4-2A9139534717}"/>
              </a:ext>
            </a:extLst>
          </p:cNvPr>
          <p:cNvPicPr>
            <a:picLocks noGrp="1" noChangeAspect="1"/>
          </p:cNvPicPr>
          <p:nvPr>
            <p:ph idx="1"/>
          </p:nvPr>
        </p:nvPicPr>
        <p:blipFill rotWithShape="1">
          <a:blip r:embed="rId4">
            <a:extLst>
              <a:ext uri="{837473B0-CC2E-450A-ABE3-18F120FF3D39}">
                <a1611:picAttrSrcUrl xmlns:a1611="http://schemas.microsoft.com/office/drawing/2016/11/main" r:id="rId5"/>
              </a:ext>
            </a:extLst>
          </a:blip>
          <a:srcRect l="1464" r="10855" b="-3"/>
          <a:stretch/>
        </p:blipFill>
        <p:spPr>
          <a:xfrm>
            <a:off x="888378" y="3063240"/>
            <a:ext cx="4572000" cy="3858768"/>
          </a:xfrm>
          <a:prstGeom prst="rect">
            <a:avLst/>
          </a:prstGeom>
        </p:spPr>
      </p:pic>
      <p:sp>
        <p:nvSpPr>
          <p:cNvPr id="4" name="Text Placeholder 3">
            <a:extLst>
              <a:ext uri="{FF2B5EF4-FFF2-40B4-BE49-F238E27FC236}">
                <a16:creationId xmlns:a16="http://schemas.microsoft.com/office/drawing/2014/main" id="{7C5D2F2A-89A8-4C29-B8C2-133D7FA5633D}"/>
              </a:ext>
            </a:extLst>
          </p:cNvPr>
          <p:cNvSpPr>
            <a:spLocks noGrp="1"/>
          </p:cNvSpPr>
          <p:nvPr>
            <p:ph type="body" sz="half" idx="2"/>
          </p:nvPr>
        </p:nvSpPr>
        <p:spPr>
          <a:xfrm>
            <a:off x="6476772" y="1783080"/>
            <a:ext cx="5593308" cy="4938873"/>
          </a:xfrm>
        </p:spPr>
        <p:txBody>
          <a:bodyPr vert="horz" lIns="91440" tIns="45720" rIns="91440" bIns="45720" rtlCol="0">
            <a:normAutofit/>
          </a:bodyPr>
          <a:lstStyle/>
          <a:p>
            <a:pPr marL="457200" indent="-457200">
              <a:lnSpc>
                <a:spcPct val="85000"/>
              </a:lnSpc>
              <a:buFont typeface="+mj-lt"/>
              <a:buAutoNum type="arabicPeriod"/>
            </a:pPr>
            <a:r>
              <a:rPr lang="en-US" sz="2000" dirty="0">
                <a:solidFill>
                  <a:schemeClr val="tx1">
                    <a:lumMod val="85000"/>
                    <a:lumOff val="15000"/>
                  </a:schemeClr>
                </a:solidFill>
              </a:rPr>
              <a:t>Submission Assets.</a:t>
            </a:r>
          </a:p>
          <a:p>
            <a:pPr marL="457200" indent="-457200">
              <a:lnSpc>
                <a:spcPct val="85000"/>
              </a:lnSpc>
              <a:buFont typeface="+mj-lt"/>
              <a:buAutoNum type="arabicPeriod"/>
            </a:pPr>
            <a:r>
              <a:rPr lang="en-US" sz="2000" dirty="0">
                <a:solidFill>
                  <a:schemeClr val="tx1">
                    <a:lumMod val="85000"/>
                    <a:lumOff val="15000"/>
                  </a:schemeClr>
                </a:solidFill>
              </a:rPr>
              <a:t>Mobile Display.</a:t>
            </a:r>
          </a:p>
          <a:p>
            <a:pPr marL="457200" indent="-457200">
              <a:lnSpc>
                <a:spcPct val="85000"/>
              </a:lnSpc>
              <a:buFont typeface="+mj-lt"/>
              <a:buAutoNum type="arabicPeriod"/>
            </a:pPr>
            <a:r>
              <a:rPr lang="en-US" sz="2000" dirty="0">
                <a:solidFill>
                  <a:schemeClr val="tx1">
                    <a:lumMod val="85000"/>
                    <a:lumOff val="15000"/>
                  </a:schemeClr>
                </a:solidFill>
              </a:rPr>
              <a:t>Mobile Search.</a:t>
            </a:r>
          </a:p>
          <a:p>
            <a:pPr marL="457200" indent="-457200">
              <a:lnSpc>
                <a:spcPct val="85000"/>
              </a:lnSpc>
              <a:buFont typeface="+mj-lt"/>
              <a:buAutoNum type="arabicPeriod"/>
            </a:pPr>
            <a:r>
              <a:rPr lang="en-US" sz="2000" dirty="0">
                <a:solidFill>
                  <a:schemeClr val="tx1">
                    <a:lumMod val="85000"/>
                    <a:lumOff val="15000"/>
                  </a:schemeClr>
                </a:solidFill>
              </a:rPr>
              <a:t>Seeding &amp; PR.</a:t>
            </a:r>
          </a:p>
          <a:p>
            <a:pPr marL="457200" indent="-457200">
              <a:lnSpc>
                <a:spcPct val="85000"/>
              </a:lnSpc>
              <a:buFont typeface="+mj-lt"/>
              <a:buAutoNum type="arabicPeriod"/>
            </a:pPr>
            <a:r>
              <a:rPr lang="en-US" sz="2000" dirty="0">
                <a:solidFill>
                  <a:schemeClr val="tx1">
                    <a:lumMod val="85000"/>
                    <a:lumOff val="15000"/>
                  </a:schemeClr>
                </a:solidFill>
              </a:rPr>
              <a:t>Affiliate Marketing.</a:t>
            </a:r>
          </a:p>
          <a:p>
            <a:pPr marL="457200" indent="-457200">
              <a:lnSpc>
                <a:spcPct val="85000"/>
              </a:lnSpc>
              <a:buFont typeface="+mj-lt"/>
              <a:buAutoNum type="arabicPeriod"/>
            </a:pPr>
            <a:r>
              <a:rPr lang="en-US" sz="2000" dirty="0">
                <a:solidFill>
                  <a:schemeClr val="tx1">
                    <a:lumMod val="85000"/>
                    <a:lumOff val="15000"/>
                  </a:schemeClr>
                </a:solidFill>
              </a:rPr>
              <a:t>Earned Media.</a:t>
            </a:r>
          </a:p>
          <a:p>
            <a:pPr marL="457200" indent="-457200">
              <a:lnSpc>
                <a:spcPct val="85000"/>
              </a:lnSpc>
              <a:buFont typeface="+mj-lt"/>
              <a:buAutoNum type="arabicPeriod"/>
            </a:pPr>
            <a:r>
              <a:rPr lang="en-US" sz="2000" dirty="0">
                <a:solidFill>
                  <a:schemeClr val="tx1">
                    <a:lumMod val="85000"/>
                    <a:lumOff val="15000"/>
                  </a:schemeClr>
                </a:solidFill>
              </a:rPr>
              <a:t>The Social Grid.</a:t>
            </a:r>
          </a:p>
          <a:p>
            <a:pPr marL="457200" indent="-457200">
              <a:lnSpc>
                <a:spcPct val="85000"/>
              </a:lnSpc>
              <a:buFont typeface="+mj-lt"/>
              <a:buAutoNum type="arabicPeriod"/>
            </a:pPr>
            <a:r>
              <a:rPr lang="en-US" sz="2000" dirty="0">
                <a:solidFill>
                  <a:schemeClr val="tx1">
                    <a:lumMod val="85000"/>
                    <a:lumOff val="15000"/>
                  </a:schemeClr>
                </a:solidFill>
              </a:rPr>
              <a:t>Leverage Existing Channels &amp; App Reviews.</a:t>
            </a:r>
          </a:p>
          <a:p>
            <a:pPr marL="457200" indent="-457200">
              <a:lnSpc>
                <a:spcPct val="85000"/>
              </a:lnSpc>
              <a:buFont typeface="+mj-lt"/>
              <a:buAutoNum type="arabicPeriod"/>
            </a:pPr>
            <a:r>
              <a:rPr lang="en-US" sz="2000" dirty="0">
                <a:solidFill>
                  <a:schemeClr val="tx1">
                    <a:lumMod val="85000"/>
                    <a:lumOff val="15000"/>
                  </a:schemeClr>
                </a:solidFill>
              </a:rPr>
              <a:t>Reward Loyalty, Stay Visible.</a:t>
            </a:r>
          </a:p>
          <a:p>
            <a:pPr marL="457200" indent="-457200">
              <a:lnSpc>
                <a:spcPct val="85000"/>
              </a:lnSpc>
              <a:buFont typeface="+mj-lt"/>
              <a:buAutoNum type="arabicPeriod"/>
            </a:pPr>
            <a:r>
              <a:rPr lang="en-US" sz="2000" dirty="0">
                <a:solidFill>
                  <a:schemeClr val="tx1">
                    <a:lumMod val="85000"/>
                    <a:lumOff val="15000"/>
                  </a:schemeClr>
                </a:solidFill>
              </a:rPr>
              <a:t>Measure and Refine &amp; Upgrade.</a:t>
            </a:r>
          </a:p>
          <a:p>
            <a:pPr marL="457200" indent="-457200">
              <a:lnSpc>
                <a:spcPct val="85000"/>
              </a:lnSpc>
              <a:buFont typeface="+mj-lt"/>
              <a:buAutoNum type="arabicPeriod"/>
            </a:pPr>
            <a:r>
              <a:rPr lang="en-US" sz="2000" dirty="0">
                <a:solidFill>
                  <a:schemeClr val="tx1">
                    <a:lumMod val="85000"/>
                    <a:lumOff val="15000"/>
                  </a:schemeClr>
                </a:solidFill>
              </a:rPr>
              <a:t>The Missing ingredient.</a:t>
            </a:r>
          </a:p>
        </p:txBody>
      </p:sp>
      <p:sp>
        <p:nvSpPr>
          <p:cNvPr id="7" name="TextBox 6">
            <a:extLst>
              <a:ext uri="{FF2B5EF4-FFF2-40B4-BE49-F238E27FC236}">
                <a16:creationId xmlns:a16="http://schemas.microsoft.com/office/drawing/2014/main" id="{2E4978B7-BE90-4C42-B679-89C1449EAA09}"/>
              </a:ext>
            </a:extLst>
          </p:cNvPr>
          <p:cNvSpPr txBox="1"/>
          <p:nvPr/>
        </p:nvSpPr>
        <p:spPr>
          <a:xfrm>
            <a:off x="3178984" y="6721953"/>
            <a:ext cx="2281394"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5" tooltip="https://www.julianmarquina.es/1-de-cada-4-internautas-descarga-libros-electronicos/">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Tree>
    <p:extLst>
      <p:ext uri="{BB962C8B-B14F-4D97-AF65-F5344CB8AC3E}">
        <p14:creationId xmlns:p14="http://schemas.microsoft.com/office/powerpoint/2010/main" val="386150736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D1271B-1491-416A-AAFD-0C814B069572}"/>
              </a:ext>
            </a:extLst>
          </p:cNvPr>
          <p:cNvPicPr>
            <a:picLocks noChangeAspect="1"/>
          </p:cNvPicPr>
          <p:nvPr/>
        </p:nvPicPr>
        <p:blipFill rotWithShape="1">
          <a:blip r:embed="rId2">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FCB1CA85-8774-402B-936F-73A4963B3D8F}"/>
              </a:ext>
            </a:extLst>
          </p:cNvPr>
          <p:cNvSpPr>
            <a:spLocks noGrp="1"/>
          </p:cNvSpPr>
          <p:nvPr>
            <p:ph type="title"/>
          </p:nvPr>
        </p:nvSpPr>
        <p:spPr>
          <a:xfrm>
            <a:off x="657224" y="380661"/>
            <a:ext cx="11394568" cy="580602"/>
          </a:xfrm>
        </p:spPr>
        <p:txBody>
          <a:bodyPr>
            <a:noAutofit/>
          </a:bodyPr>
          <a:lstStyle/>
          <a:p>
            <a:r>
              <a:rPr lang="en-IN" sz="4400" b="1" dirty="0">
                <a:solidFill>
                  <a:schemeClr val="tx1"/>
                </a:solidFill>
                <a:latin typeface="Arial" panose="020B0604020202020204" pitchFamily="34" charset="0"/>
                <a:cs typeface="Arial" panose="020B0604020202020204" pitchFamily="34" charset="0"/>
              </a:rPr>
              <a:t>Submitting Your Content to Assets Store:</a:t>
            </a:r>
          </a:p>
        </p:txBody>
      </p:sp>
      <p:sp>
        <p:nvSpPr>
          <p:cNvPr id="3" name="Content Placeholder 2">
            <a:extLst>
              <a:ext uri="{FF2B5EF4-FFF2-40B4-BE49-F238E27FC236}">
                <a16:creationId xmlns:a16="http://schemas.microsoft.com/office/drawing/2014/main" id="{FE5B1078-9343-47CB-AE7E-408FD2801426}"/>
              </a:ext>
            </a:extLst>
          </p:cNvPr>
          <p:cNvSpPr>
            <a:spLocks noGrp="1"/>
          </p:cNvSpPr>
          <p:nvPr>
            <p:ph idx="1"/>
          </p:nvPr>
        </p:nvSpPr>
        <p:spPr>
          <a:xfrm>
            <a:off x="248812" y="1180709"/>
            <a:ext cx="11802980" cy="5677281"/>
          </a:xfrm>
        </p:spPr>
        <p:txBody>
          <a:bodyPr>
            <a:normAutofit/>
          </a:bodyPr>
          <a:lstStyle/>
          <a:p>
            <a:pPr marL="0" indent="0">
              <a:buNone/>
            </a:pPr>
            <a:r>
              <a:rPr lang="en-IN" sz="1800" dirty="0">
                <a:solidFill>
                  <a:schemeClr val="tx1"/>
                </a:solidFill>
              </a:rPr>
              <a:t>Whether you’re a programmer, game designer, texture artist or 3D modeler, you’re welcome to share your creations with everybody in the Unity developer community. All you need to do is submit your content to asset store. Once your submission is reviewed, you are free to set your own price for the asset. There are few steps to follow how to upload your project on Assets, Therefore:-</a:t>
            </a:r>
          </a:p>
          <a:p>
            <a:pPr marL="457200" indent="-457200">
              <a:buFont typeface="+mj-lt"/>
              <a:buAutoNum type="arabicPeriod"/>
            </a:pPr>
            <a:r>
              <a:rPr lang="en-IN" sz="1800" dirty="0">
                <a:solidFill>
                  <a:schemeClr val="tx1"/>
                </a:solidFill>
              </a:rPr>
              <a:t>Create your Publisher Account. </a:t>
            </a:r>
          </a:p>
          <a:p>
            <a:pPr marL="457200" indent="-457200">
              <a:buFont typeface="+mj-lt"/>
              <a:buAutoNum type="arabicPeriod"/>
            </a:pPr>
            <a:r>
              <a:rPr lang="en-IN" sz="1800" dirty="0">
                <a:solidFill>
                  <a:schemeClr val="tx1"/>
                </a:solidFill>
              </a:rPr>
              <a:t>Upload the assets into packages.</a:t>
            </a:r>
          </a:p>
          <a:p>
            <a:pPr marL="457200" indent="-457200">
              <a:buFont typeface="+mj-lt"/>
              <a:buAutoNum type="arabicPeriod"/>
            </a:pPr>
            <a:r>
              <a:rPr lang="en-IN" sz="1800" dirty="0">
                <a:solidFill>
                  <a:schemeClr val="tx1"/>
                </a:solidFill>
              </a:rPr>
              <a:t>Finalize the package details.</a:t>
            </a:r>
          </a:p>
          <a:p>
            <a:pPr marL="457200" indent="-457200">
              <a:buFont typeface="+mj-lt"/>
              <a:buAutoNum type="arabicPeriod"/>
            </a:pPr>
            <a:r>
              <a:rPr lang="en-IN" sz="1800" dirty="0">
                <a:solidFill>
                  <a:schemeClr val="tx1"/>
                </a:solidFill>
              </a:rPr>
              <a:t>Submit the package to approval.</a:t>
            </a:r>
          </a:p>
          <a:p>
            <a:pPr marL="457200" indent="-457200">
              <a:buFont typeface="+mj-lt"/>
              <a:buAutoNum type="arabicPeriod"/>
            </a:pPr>
            <a:r>
              <a:rPr lang="en-IN" sz="1800" dirty="0">
                <a:solidFill>
                  <a:schemeClr val="tx1"/>
                </a:solidFill>
              </a:rPr>
              <a:t>View the status of your Asset Store Submission.</a:t>
            </a:r>
          </a:p>
          <a:p>
            <a:pPr marL="0" indent="0">
              <a:buNone/>
            </a:pPr>
            <a:r>
              <a:rPr lang="en-IN" sz="1800" dirty="0">
                <a:solidFill>
                  <a:schemeClr val="tx1"/>
                </a:solidFill>
              </a:rPr>
              <a:t>               Once your package is on the Asset Store, take these actions to improve discoverability and encourage customers to purchase your package.</a:t>
            </a:r>
          </a:p>
          <a:p>
            <a:pPr>
              <a:buFont typeface="Arial" panose="020B0604020202020204" pitchFamily="34" charset="0"/>
              <a:buChar char="•"/>
            </a:pPr>
            <a:r>
              <a:rPr lang="en-IN" sz="1800" dirty="0">
                <a:solidFill>
                  <a:schemeClr val="tx1"/>
                </a:solidFill>
              </a:rPr>
              <a:t> Add tags to your package: To make it easier for your customers to find it.</a:t>
            </a:r>
          </a:p>
          <a:p>
            <a:pPr>
              <a:buFont typeface="Arial" panose="020B0604020202020204" pitchFamily="34" charset="0"/>
              <a:buChar char="•"/>
            </a:pPr>
            <a:r>
              <a:rPr lang="en-IN" sz="1800" dirty="0">
                <a:solidFill>
                  <a:schemeClr val="tx1"/>
                </a:solidFill>
              </a:rPr>
              <a:t> Connecting your account to Google Analytics: To track website traffic to your package page on the Asset store.</a:t>
            </a:r>
          </a:p>
          <a:p>
            <a:pPr>
              <a:buFont typeface="Arial" panose="020B0604020202020204" pitchFamily="34" charset="0"/>
              <a:buChar char="•"/>
            </a:pPr>
            <a:r>
              <a:rPr lang="en-IN" sz="1800" dirty="0">
                <a:solidFill>
                  <a:schemeClr val="tx1"/>
                </a:solidFill>
              </a:rPr>
              <a:t> Unity might offer you the chance to include your package in an Asset Store sales promotion. You can either participate in Unity’s sales promotion or set up one of your own.</a:t>
            </a:r>
          </a:p>
          <a:p>
            <a:pPr>
              <a:buFont typeface="Arial" panose="020B0604020202020204" pitchFamily="34" charset="0"/>
              <a:buChar char="•"/>
            </a:pPr>
            <a:r>
              <a:rPr lang="en-IN" sz="1800" dirty="0">
                <a:solidFill>
                  <a:schemeClr val="tx1"/>
                </a:solidFill>
              </a:rPr>
              <a:t>Authorize Unity to refund your customers for a package.</a:t>
            </a:r>
          </a:p>
        </p:txBody>
      </p:sp>
    </p:spTree>
    <p:extLst>
      <p:ext uri="{BB962C8B-B14F-4D97-AF65-F5344CB8AC3E}">
        <p14:creationId xmlns:p14="http://schemas.microsoft.com/office/powerpoint/2010/main" val="312115337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computer&#10;&#10;Description automatically generated">
            <a:extLst>
              <a:ext uri="{FF2B5EF4-FFF2-40B4-BE49-F238E27FC236}">
                <a16:creationId xmlns:a16="http://schemas.microsoft.com/office/drawing/2014/main" id="{A4BC5750-B9B7-4F79-8B31-B7926A16C681}"/>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3424" r="9900" b="5668"/>
          <a:stretch/>
        </p:blipFill>
        <p:spPr>
          <a:xfrm>
            <a:off x="20" y="10"/>
            <a:ext cx="12191980" cy="6857990"/>
          </a:xfrm>
          <a:prstGeom prst="rect">
            <a:avLst/>
          </a:prstGeom>
        </p:spPr>
      </p:pic>
      <p:sp>
        <p:nvSpPr>
          <p:cNvPr id="14" name="Rectangle 11">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4537" cy="6858000"/>
          </a:xfrm>
          <a:prstGeom prst="rect">
            <a:avLst/>
          </a:prstGeom>
          <a:solidFill>
            <a:srgbClr val="4C5F7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4E31E524-1C02-4F40-AA2C-1F954998635C}"/>
              </a:ext>
            </a:extLst>
          </p:cNvPr>
          <p:cNvSpPr>
            <a:spLocks noGrp="1"/>
          </p:cNvSpPr>
          <p:nvPr>
            <p:ph type="title"/>
          </p:nvPr>
        </p:nvSpPr>
        <p:spPr>
          <a:xfrm>
            <a:off x="657225" y="499533"/>
            <a:ext cx="7214566" cy="1658198"/>
          </a:xfrm>
        </p:spPr>
        <p:txBody>
          <a:bodyPr vert="horz" lIns="91440" tIns="45720" rIns="91440" bIns="45720" rtlCol="0" anchor="ctr">
            <a:normAutofit/>
          </a:bodyPr>
          <a:lstStyle/>
          <a:p>
            <a:r>
              <a:rPr lang="en-US" sz="5400" b="1" dirty="0">
                <a:latin typeface="Arial" panose="020B0604020202020204" pitchFamily="34" charset="0"/>
                <a:cs typeface="Arial" panose="020B0604020202020204" pitchFamily="34" charset="0"/>
              </a:rPr>
              <a:t>Mobile Display:</a:t>
            </a:r>
          </a:p>
        </p:txBody>
      </p:sp>
      <p:sp>
        <p:nvSpPr>
          <p:cNvPr id="4" name="Text Placeholder 3">
            <a:extLst>
              <a:ext uri="{FF2B5EF4-FFF2-40B4-BE49-F238E27FC236}">
                <a16:creationId xmlns:a16="http://schemas.microsoft.com/office/drawing/2014/main" id="{D619F4A7-1FAD-4CE0-95B7-26CFB650ED0E}"/>
              </a:ext>
            </a:extLst>
          </p:cNvPr>
          <p:cNvSpPr>
            <a:spLocks noGrp="1"/>
          </p:cNvSpPr>
          <p:nvPr>
            <p:ph type="body" sz="half" idx="2"/>
          </p:nvPr>
        </p:nvSpPr>
        <p:spPr>
          <a:xfrm>
            <a:off x="676657" y="2157730"/>
            <a:ext cx="6638543" cy="3718681"/>
          </a:xfrm>
        </p:spPr>
        <p:txBody>
          <a:bodyPr vert="horz" lIns="91440" tIns="45720" rIns="91440" bIns="45720" rtlCol="0">
            <a:noAutofit/>
          </a:bodyPr>
          <a:lstStyle/>
          <a:p>
            <a:pPr>
              <a:lnSpc>
                <a:spcPct val="85000"/>
              </a:lnSpc>
              <a:buFont typeface="Arial" pitchFamily="34" charset="0"/>
              <a:buChar char=" "/>
            </a:pPr>
            <a:r>
              <a:rPr lang="en-US" sz="3200" dirty="0">
                <a:solidFill>
                  <a:srgbClr val="FFFFFF"/>
                </a:solidFill>
              </a:rPr>
              <a:t>What is mobile display? Most of the people doesn’t know how it works. So where the ads are setup to appear on the user’s mobile devices based on their location. For instance, there are the advertisers who want their ads to be displayed when someone enters the area where their business is located within a specific radius.</a:t>
            </a:r>
          </a:p>
        </p:txBody>
      </p:sp>
      <p:sp>
        <p:nvSpPr>
          <p:cNvPr id="7" name="TextBox 6">
            <a:extLst>
              <a:ext uri="{FF2B5EF4-FFF2-40B4-BE49-F238E27FC236}">
                <a16:creationId xmlns:a16="http://schemas.microsoft.com/office/drawing/2014/main" id="{12E661A0-D1E7-4D1E-835A-5314BB9C053B}"/>
              </a:ext>
            </a:extLst>
          </p:cNvPr>
          <p:cNvSpPr txBox="1"/>
          <p:nvPr/>
        </p:nvSpPr>
        <p:spPr>
          <a:xfrm>
            <a:off x="9889768" y="6657945"/>
            <a:ext cx="230223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theconversation.com/google-wants-more-mobile-friendly-websites-in-its-mobile-searches-40457">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IN" sz="700">
              <a:solidFill>
                <a:srgbClr val="FFFFFF"/>
              </a:solidFill>
            </a:endParaRPr>
          </a:p>
        </p:txBody>
      </p:sp>
    </p:spTree>
    <p:extLst>
      <p:ext uri="{BB962C8B-B14F-4D97-AF65-F5344CB8AC3E}">
        <p14:creationId xmlns:p14="http://schemas.microsoft.com/office/powerpoint/2010/main" val="209298367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computer&#10;&#10;Description automatically generated">
            <a:extLst>
              <a:ext uri="{FF2B5EF4-FFF2-40B4-BE49-F238E27FC236}">
                <a16:creationId xmlns:a16="http://schemas.microsoft.com/office/drawing/2014/main" id="{CC1A10B1-2ED3-4EA5-8557-B7A98B9AAEF3}"/>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3424" r="9900" b="5668"/>
          <a:stretch/>
        </p:blipFill>
        <p:spPr>
          <a:xfrm>
            <a:off x="-252643" y="0"/>
            <a:ext cx="12191980" cy="6857990"/>
          </a:xfrm>
          <a:prstGeom prst="rect">
            <a:avLst/>
          </a:prstGeom>
        </p:spPr>
      </p:pic>
      <p:sp>
        <p:nvSpPr>
          <p:cNvPr id="12" name="Rectangle 11">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4537" cy="6858000"/>
          </a:xfrm>
          <a:prstGeom prst="rect">
            <a:avLst/>
          </a:prstGeom>
          <a:solidFill>
            <a:srgbClr val="4C5F7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3303E134-0520-4FAF-A5A8-CD56562F8305}"/>
              </a:ext>
            </a:extLst>
          </p:cNvPr>
          <p:cNvSpPr>
            <a:spLocks noGrp="1"/>
          </p:cNvSpPr>
          <p:nvPr>
            <p:ph type="title"/>
          </p:nvPr>
        </p:nvSpPr>
        <p:spPr>
          <a:xfrm>
            <a:off x="657225" y="499533"/>
            <a:ext cx="7214566" cy="1658198"/>
          </a:xfrm>
        </p:spPr>
        <p:txBody>
          <a:bodyPr vert="horz" lIns="91440" tIns="45720" rIns="91440" bIns="45720" rtlCol="0" anchor="ctr">
            <a:normAutofit/>
          </a:bodyPr>
          <a:lstStyle/>
          <a:p>
            <a:r>
              <a:rPr lang="en-US" sz="5400" b="1" dirty="0">
                <a:latin typeface="Arial" panose="020B0604020202020204" pitchFamily="34" charset="0"/>
                <a:cs typeface="Arial" panose="020B0604020202020204" pitchFamily="34" charset="0"/>
              </a:rPr>
              <a:t>Mobile Search</a:t>
            </a:r>
            <a:r>
              <a:rPr lang="en-US" sz="5400" dirty="0">
                <a:latin typeface="Arial" panose="020B0604020202020204" pitchFamily="34" charset="0"/>
                <a:cs typeface="Arial" panose="020B0604020202020204" pitchFamily="34" charset="0"/>
              </a:rPr>
              <a:t>:</a:t>
            </a:r>
          </a:p>
        </p:txBody>
      </p:sp>
      <p:sp>
        <p:nvSpPr>
          <p:cNvPr id="4" name="Text Placeholder 3">
            <a:extLst>
              <a:ext uri="{FF2B5EF4-FFF2-40B4-BE49-F238E27FC236}">
                <a16:creationId xmlns:a16="http://schemas.microsoft.com/office/drawing/2014/main" id="{96DEAF2B-CCDD-47EE-BCFC-4899F7D6F25E}"/>
              </a:ext>
            </a:extLst>
          </p:cNvPr>
          <p:cNvSpPr>
            <a:spLocks noGrp="1"/>
          </p:cNvSpPr>
          <p:nvPr>
            <p:ph type="body" sz="half" idx="2"/>
          </p:nvPr>
        </p:nvSpPr>
        <p:spPr>
          <a:xfrm>
            <a:off x="676657" y="2157730"/>
            <a:ext cx="6638543" cy="3718681"/>
          </a:xfrm>
        </p:spPr>
        <p:txBody>
          <a:bodyPr vert="horz" lIns="91440" tIns="45720" rIns="91440" bIns="45720" rtlCol="0">
            <a:normAutofit/>
          </a:bodyPr>
          <a:lstStyle/>
          <a:p>
            <a:pPr marL="285750" indent="-285750">
              <a:lnSpc>
                <a:spcPct val="85000"/>
              </a:lnSpc>
              <a:buFont typeface="Arial" pitchFamily="34" charset="0"/>
              <a:buChar char=" "/>
            </a:pPr>
            <a:r>
              <a:rPr lang="en-US" sz="3200" dirty="0">
                <a:solidFill>
                  <a:srgbClr val="FFFFFF"/>
                </a:solidFill>
              </a:rPr>
              <a:t> Target Audience for your service.</a:t>
            </a:r>
          </a:p>
          <a:p>
            <a:pPr marL="285750" indent="-285750">
              <a:lnSpc>
                <a:spcPct val="85000"/>
              </a:lnSpc>
              <a:buFont typeface="Arial" pitchFamily="34" charset="0"/>
              <a:buChar char=" "/>
            </a:pPr>
            <a:r>
              <a:rPr lang="en-US" sz="3200" dirty="0">
                <a:solidFill>
                  <a:srgbClr val="FFFFFF"/>
                </a:solidFill>
              </a:rPr>
              <a:t>Incorporate offers or coupons to incentivize click through.</a:t>
            </a:r>
          </a:p>
          <a:p>
            <a:pPr marL="285750" indent="-285750">
              <a:lnSpc>
                <a:spcPct val="85000"/>
              </a:lnSpc>
              <a:buFont typeface="Arial" pitchFamily="34" charset="0"/>
              <a:buChar char=" "/>
            </a:pPr>
            <a:r>
              <a:rPr lang="en-US" sz="3200" dirty="0">
                <a:solidFill>
                  <a:srgbClr val="FFFFFF"/>
                </a:solidFill>
              </a:rPr>
              <a:t>Consult experts with your ad network. </a:t>
            </a:r>
          </a:p>
        </p:txBody>
      </p:sp>
    </p:spTree>
    <p:extLst>
      <p:ext uri="{BB962C8B-B14F-4D97-AF65-F5344CB8AC3E}">
        <p14:creationId xmlns:p14="http://schemas.microsoft.com/office/powerpoint/2010/main" val="358593654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1AEF4D-E1F1-46B8-8C58-B490BFDD64A4}">
  <ds:schemaRefs>
    <ds:schemaRef ds:uri="http://schemas.microsoft.com/sharepoint/v3/contenttype/forms"/>
  </ds:schemaRefs>
</ds:datastoreItem>
</file>

<file path=customXml/itemProps2.xml><?xml version="1.0" encoding="utf-8"?>
<ds:datastoreItem xmlns:ds="http://schemas.openxmlformats.org/officeDocument/2006/customXml" ds:itemID="{9C13C901-7F07-466C-BBFB-37B66ED1F69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149337-CC20-42E7-8327-E5212BE344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275</TotalTime>
  <Words>1431</Words>
  <Application>Microsoft Office PowerPoint</Application>
  <PresentationFormat>Widescreen</PresentationFormat>
  <Paragraphs>117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Metropolitan</vt:lpstr>
      <vt:lpstr>Apply Application Promoting Techniques </vt:lpstr>
      <vt:lpstr>ABSTRACT</vt:lpstr>
      <vt:lpstr>Index</vt:lpstr>
      <vt:lpstr>Introduction:</vt:lpstr>
      <vt:lpstr>How does ranking works?</vt:lpstr>
      <vt:lpstr>Strategies for App Marketing:</vt:lpstr>
      <vt:lpstr>Submitting Your Content to Assets Store:</vt:lpstr>
      <vt:lpstr>Mobile Display:</vt:lpstr>
      <vt:lpstr>Mobile Search:</vt:lpstr>
      <vt:lpstr>Seeding &amp; PR:</vt:lpstr>
      <vt:lpstr>Affiliate Marketing:</vt:lpstr>
      <vt:lpstr>                                    Earned Media – forums and App reviews:   </vt:lpstr>
      <vt:lpstr>Using the Social Grid: </vt:lpstr>
      <vt:lpstr>Leverage Existing Channels:</vt:lpstr>
      <vt:lpstr>Incentivize and reward loyalty: </vt:lpstr>
      <vt:lpstr>Measure, Refine and Upgrade: </vt:lpstr>
      <vt:lpstr>PowerPoint Presentation</vt:lpstr>
      <vt:lpstr>The missing Ingredient…. HUH?</vt:lpstr>
      <vt:lpstr>Commandments for making a great app:</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 Application Promoting Techniques </dc:title>
  <dc:creator>Varshini Vadladi</dc:creator>
  <cp:lastModifiedBy>Varshini Vadladi</cp:lastModifiedBy>
  <cp:revision>4</cp:revision>
  <dcterms:created xsi:type="dcterms:W3CDTF">2020-07-31T05:49:03Z</dcterms:created>
  <dcterms:modified xsi:type="dcterms:W3CDTF">2020-07-31T10:25:28Z</dcterms:modified>
</cp:coreProperties>
</file>